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256" r:id="rId2"/>
    <p:sldId id="257" r:id="rId3"/>
    <p:sldId id="258" r:id="rId4"/>
    <p:sldId id="259" r:id="rId5"/>
    <p:sldId id="264" r:id="rId6"/>
    <p:sldId id="260" r:id="rId7"/>
    <p:sldId id="266" r:id="rId8"/>
    <p:sldId id="262" r:id="rId9"/>
    <p:sldId id="265" r:id="rId10"/>
    <p:sldId id="263" r:id="rId11"/>
    <p:sldId id="272" r:id="rId12"/>
    <p:sldId id="270" r:id="rId13"/>
    <p:sldId id="268" r:id="rId14"/>
    <p:sldId id="267" r:id="rId15"/>
    <p:sldId id="261" r:id="rId16"/>
    <p:sldId id="273" r:id="rId17"/>
    <p:sldId id="274" r:id="rId18"/>
    <p:sldId id="275" r:id="rId19"/>
    <p:sldId id="277" r:id="rId20"/>
    <p:sldId id="276" r:id="rId21"/>
    <p:sldId id="278" r:id="rId22"/>
    <p:sldId id="284" r:id="rId23"/>
    <p:sldId id="282" r:id="rId24"/>
    <p:sldId id="281" r:id="rId25"/>
    <p:sldId id="285" r:id="rId26"/>
    <p:sldId id="289" r:id="rId27"/>
    <p:sldId id="287" r:id="rId28"/>
    <p:sldId id="290" r:id="rId29"/>
    <p:sldId id="294" r:id="rId30"/>
    <p:sldId id="288" r:id="rId31"/>
    <p:sldId id="295" r:id="rId32"/>
    <p:sldId id="360" r:id="rId33"/>
    <p:sldId id="292" r:id="rId34"/>
    <p:sldId id="296" r:id="rId35"/>
    <p:sldId id="291" r:id="rId36"/>
    <p:sldId id="301" r:id="rId37"/>
    <p:sldId id="298" r:id="rId38"/>
    <p:sldId id="310" r:id="rId39"/>
    <p:sldId id="300" r:id="rId40"/>
    <p:sldId id="299" r:id="rId41"/>
    <p:sldId id="305" r:id="rId42"/>
    <p:sldId id="328" r:id="rId43"/>
    <p:sldId id="329" r:id="rId44"/>
    <p:sldId id="304" r:id="rId45"/>
    <p:sldId id="309" r:id="rId46"/>
    <p:sldId id="307" r:id="rId47"/>
    <p:sldId id="303" r:id="rId48"/>
    <p:sldId id="280" r:id="rId49"/>
    <p:sldId id="318" r:id="rId50"/>
    <p:sldId id="319" r:id="rId51"/>
    <p:sldId id="320" r:id="rId52"/>
    <p:sldId id="322" r:id="rId53"/>
    <p:sldId id="323" r:id="rId54"/>
    <p:sldId id="314" r:id="rId55"/>
    <p:sldId id="337" r:id="rId56"/>
    <p:sldId id="338" r:id="rId57"/>
    <p:sldId id="339" r:id="rId58"/>
    <p:sldId id="324" r:id="rId59"/>
    <p:sldId id="315" r:id="rId60"/>
    <p:sldId id="313" r:id="rId61"/>
    <p:sldId id="311" r:id="rId62"/>
    <p:sldId id="327" r:id="rId63"/>
    <p:sldId id="312" r:id="rId64"/>
    <p:sldId id="316" r:id="rId65"/>
    <p:sldId id="317" r:id="rId66"/>
    <p:sldId id="355" r:id="rId67"/>
    <p:sldId id="356" r:id="rId68"/>
    <p:sldId id="357" r:id="rId69"/>
    <p:sldId id="358" r:id="rId70"/>
    <p:sldId id="359" r:id="rId71"/>
    <p:sldId id="326" r:id="rId72"/>
    <p:sldId id="333" r:id="rId73"/>
    <p:sldId id="334" r:id="rId74"/>
    <p:sldId id="342" r:id="rId75"/>
    <p:sldId id="343" r:id="rId76"/>
    <p:sldId id="341" r:id="rId77"/>
    <p:sldId id="336" r:id="rId78"/>
    <p:sldId id="335" r:id="rId79"/>
    <p:sldId id="361" r:id="rId80"/>
    <p:sldId id="362" r:id="rId81"/>
    <p:sldId id="349" r:id="rId82"/>
    <p:sldId id="350" r:id="rId83"/>
    <p:sldId id="354" r:id="rId84"/>
    <p:sldId id="344" r:id="rId85"/>
    <p:sldId id="348" r:id="rId86"/>
    <p:sldId id="351" r:id="rId87"/>
    <p:sldId id="352" r:id="rId88"/>
    <p:sldId id="353" r:id="rId89"/>
    <p:sldId id="346" r:id="rId90"/>
    <p:sldId id="347" r:id="rId91"/>
    <p:sldId id="364" r:id="rId92"/>
    <p:sldId id="345" r:id="rId93"/>
    <p:sldId id="363" r:id="rId94"/>
    <p:sldId id="365" r:id="rId95"/>
    <p:sldId id="366" r:id="rId96"/>
    <p:sldId id="325" r:id="rId97"/>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56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A0FEFEB8-3615-4A82-8401-5E05BFEA383C}" type="datetimeFigureOut">
              <a:rPr kumimoji="1" lang="ja-JP" altLang="en-US" smtClean="0"/>
              <a:t>2025/9/16</a:t>
            </a:fld>
            <a:endParaRPr kumimoji="1" lang="ja-JP" altLang="en-US"/>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86C2EE01-7B8E-4770-9D4F-7B56EC1867F9}" type="slidenum">
              <a:rPr kumimoji="1" lang="ja-JP" altLang="en-US" smtClean="0"/>
              <a:t>‹#›</a:t>
            </a:fld>
            <a:endParaRPr kumimoji="1" lang="ja-JP" altLang="en-US"/>
          </a:p>
        </p:txBody>
      </p:sp>
    </p:spTree>
    <p:extLst>
      <p:ext uri="{BB962C8B-B14F-4D97-AF65-F5344CB8AC3E}">
        <p14:creationId xmlns:p14="http://schemas.microsoft.com/office/powerpoint/2010/main" val="42652383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6C2EE01-7B8E-4770-9D4F-7B56EC1867F9}" type="slidenum">
              <a:rPr kumimoji="1" lang="ja-JP" altLang="en-US" smtClean="0"/>
              <a:t>5</a:t>
            </a:fld>
            <a:endParaRPr kumimoji="1" lang="ja-JP" altLang="en-US"/>
          </a:p>
        </p:txBody>
      </p:sp>
    </p:spTree>
    <p:extLst>
      <p:ext uri="{BB962C8B-B14F-4D97-AF65-F5344CB8AC3E}">
        <p14:creationId xmlns:p14="http://schemas.microsoft.com/office/powerpoint/2010/main" val="1657214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B9768-840D-0A4F-9D0C-95B8FFC044F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7452486-A84E-3B6C-8E14-8B095798E9E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6D0A3A5-1537-404B-76F1-21F169DE6F4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7E84063-650E-BE2B-0FEC-2D808C3DF0E8}"/>
              </a:ext>
            </a:extLst>
          </p:cNvPr>
          <p:cNvSpPr>
            <a:spLocks noGrp="1"/>
          </p:cNvSpPr>
          <p:nvPr>
            <p:ph type="sldNum" sz="quarter" idx="5"/>
          </p:nvPr>
        </p:nvSpPr>
        <p:spPr/>
        <p:txBody>
          <a:bodyPr/>
          <a:lstStyle/>
          <a:p>
            <a:fld id="{86C2EE01-7B8E-4770-9D4F-7B56EC1867F9}" type="slidenum">
              <a:rPr kumimoji="1" lang="ja-JP" altLang="en-US" smtClean="0"/>
              <a:t>74</a:t>
            </a:fld>
            <a:endParaRPr kumimoji="1" lang="ja-JP" altLang="en-US"/>
          </a:p>
        </p:txBody>
      </p:sp>
    </p:spTree>
    <p:extLst>
      <p:ext uri="{BB962C8B-B14F-4D97-AF65-F5344CB8AC3E}">
        <p14:creationId xmlns:p14="http://schemas.microsoft.com/office/powerpoint/2010/main" val="2939170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4CE68-8F5D-F357-A412-510FB48E58B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4988ED2-D065-7546-5EBF-F91F4B37EBF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4DCBEB0-FC28-DEAE-561F-2594DEAAAC2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4570DC3-C483-8E3F-D85E-D5FBE844F3B0}"/>
              </a:ext>
            </a:extLst>
          </p:cNvPr>
          <p:cNvSpPr>
            <a:spLocks noGrp="1"/>
          </p:cNvSpPr>
          <p:nvPr>
            <p:ph type="sldNum" sz="quarter" idx="5"/>
          </p:nvPr>
        </p:nvSpPr>
        <p:spPr/>
        <p:txBody>
          <a:bodyPr/>
          <a:lstStyle/>
          <a:p>
            <a:fld id="{86C2EE01-7B8E-4770-9D4F-7B56EC1867F9}" type="slidenum">
              <a:rPr kumimoji="1" lang="ja-JP" altLang="en-US" smtClean="0"/>
              <a:t>75</a:t>
            </a:fld>
            <a:endParaRPr kumimoji="1" lang="ja-JP" altLang="en-US"/>
          </a:p>
        </p:txBody>
      </p:sp>
    </p:spTree>
    <p:extLst>
      <p:ext uri="{BB962C8B-B14F-4D97-AF65-F5344CB8AC3E}">
        <p14:creationId xmlns:p14="http://schemas.microsoft.com/office/powerpoint/2010/main" val="4245560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4B2BC-7E75-AEA2-49D8-CEAB3215A5F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B51EF4D-12CD-ECBA-2CA0-90FFB001382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6C93BAB-6E02-48A7-B6A9-100C79FA74B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430E690-5C4A-AD24-880A-C2507F285DF0}"/>
              </a:ext>
            </a:extLst>
          </p:cNvPr>
          <p:cNvSpPr>
            <a:spLocks noGrp="1"/>
          </p:cNvSpPr>
          <p:nvPr>
            <p:ph type="sldNum" sz="quarter" idx="5"/>
          </p:nvPr>
        </p:nvSpPr>
        <p:spPr/>
        <p:txBody>
          <a:bodyPr/>
          <a:lstStyle/>
          <a:p>
            <a:fld id="{86C2EE01-7B8E-4770-9D4F-7B56EC1867F9}" type="slidenum">
              <a:rPr kumimoji="1" lang="ja-JP" altLang="en-US" smtClean="0"/>
              <a:t>76</a:t>
            </a:fld>
            <a:endParaRPr kumimoji="1" lang="ja-JP" altLang="en-US"/>
          </a:p>
        </p:txBody>
      </p:sp>
    </p:spTree>
    <p:extLst>
      <p:ext uri="{BB962C8B-B14F-4D97-AF65-F5344CB8AC3E}">
        <p14:creationId xmlns:p14="http://schemas.microsoft.com/office/powerpoint/2010/main" val="3656527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9C306-0C4C-9C13-A656-C38731531D1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108D9EE-2CB8-00EC-D852-8B4A5E6777C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FDB0B29-835A-40EC-3486-7480DC24F4F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7F52A06-D9C3-06D5-16A1-389A7A6917B8}"/>
              </a:ext>
            </a:extLst>
          </p:cNvPr>
          <p:cNvSpPr>
            <a:spLocks noGrp="1"/>
          </p:cNvSpPr>
          <p:nvPr>
            <p:ph type="sldNum" sz="quarter" idx="5"/>
          </p:nvPr>
        </p:nvSpPr>
        <p:spPr/>
        <p:txBody>
          <a:bodyPr/>
          <a:lstStyle/>
          <a:p>
            <a:fld id="{86C2EE01-7B8E-4770-9D4F-7B56EC1867F9}" type="slidenum">
              <a:rPr kumimoji="1" lang="ja-JP" altLang="en-US" smtClean="0"/>
              <a:t>78</a:t>
            </a:fld>
            <a:endParaRPr kumimoji="1" lang="ja-JP" altLang="en-US"/>
          </a:p>
        </p:txBody>
      </p:sp>
    </p:spTree>
    <p:extLst>
      <p:ext uri="{BB962C8B-B14F-4D97-AF65-F5344CB8AC3E}">
        <p14:creationId xmlns:p14="http://schemas.microsoft.com/office/powerpoint/2010/main" val="2513513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6C2EE01-7B8E-4770-9D4F-7B56EC1867F9}" type="slidenum">
              <a:rPr kumimoji="1" lang="ja-JP" altLang="en-US" smtClean="0"/>
              <a:t>83</a:t>
            </a:fld>
            <a:endParaRPr kumimoji="1" lang="ja-JP" altLang="en-US"/>
          </a:p>
        </p:txBody>
      </p:sp>
    </p:spTree>
    <p:extLst>
      <p:ext uri="{BB962C8B-B14F-4D97-AF65-F5344CB8AC3E}">
        <p14:creationId xmlns:p14="http://schemas.microsoft.com/office/powerpoint/2010/main" val="2666132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6C2EE01-7B8E-4770-9D4F-7B56EC1867F9}" type="slidenum">
              <a:rPr kumimoji="1" lang="ja-JP" altLang="en-US" smtClean="0"/>
              <a:t>85</a:t>
            </a:fld>
            <a:endParaRPr kumimoji="1" lang="ja-JP" altLang="en-US"/>
          </a:p>
        </p:txBody>
      </p:sp>
    </p:spTree>
    <p:extLst>
      <p:ext uri="{BB962C8B-B14F-4D97-AF65-F5344CB8AC3E}">
        <p14:creationId xmlns:p14="http://schemas.microsoft.com/office/powerpoint/2010/main" val="937898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C5950-9F12-867A-CF1A-E96A061F00C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0C62E71-8734-D280-5B8D-84DF0E90D8C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6AC91DE-A528-4548-0A33-20F070C6849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CCAE98C-B112-4E91-FAE3-20D42517E6CB}"/>
              </a:ext>
            </a:extLst>
          </p:cNvPr>
          <p:cNvSpPr>
            <a:spLocks noGrp="1"/>
          </p:cNvSpPr>
          <p:nvPr>
            <p:ph type="sldNum" sz="quarter" idx="5"/>
          </p:nvPr>
        </p:nvSpPr>
        <p:spPr/>
        <p:txBody>
          <a:bodyPr/>
          <a:lstStyle/>
          <a:p>
            <a:fld id="{86C2EE01-7B8E-4770-9D4F-7B56EC1867F9}" type="slidenum">
              <a:rPr kumimoji="1" lang="ja-JP" altLang="en-US" smtClean="0"/>
              <a:t>86</a:t>
            </a:fld>
            <a:endParaRPr kumimoji="1" lang="ja-JP" altLang="en-US"/>
          </a:p>
        </p:txBody>
      </p:sp>
    </p:spTree>
    <p:extLst>
      <p:ext uri="{BB962C8B-B14F-4D97-AF65-F5344CB8AC3E}">
        <p14:creationId xmlns:p14="http://schemas.microsoft.com/office/powerpoint/2010/main" val="3320024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10D47-D440-F897-E920-03240331865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E95C1F0-54EE-A096-6720-3971B58001B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91E21E0-D178-5766-0C57-5A186E38391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D57AA36-E14F-99AD-42D9-56ABE1E8653B}"/>
              </a:ext>
            </a:extLst>
          </p:cNvPr>
          <p:cNvSpPr>
            <a:spLocks noGrp="1"/>
          </p:cNvSpPr>
          <p:nvPr>
            <p:ph type="sldNum" sz="quarter" idx="5"/>
          </p:nvPr>
        </p:nvSpPr>
        <p:spPr/>
        <p:txBody>
          <a:bodyPr/>
          <a:lstStyle/>
          <a:p>
            <a:fld id="{86C2EE01-7B8E-4770-9D4F-7B56EC1867F9}" type="slidenum">
              <a:rPr kumimoji="1" lang="ja-JP" altLang="en-US" smtClean="0"/>
              <a:t>87</a:t>
            </a:fld>
            <a:endParaRPr kumimoji="1" lang="ja-JP" altLang="en-US"/>
          </a:p>
        </p:txBody>
      </p:sp>
    </p:spTree>
    <p:extLst>
      <p:ext uri="{BB962C8B-B14F-4D97-AF65-F5344CB8AC3E}">
        <p14:creationId xmlns:p14="http://schemas.microsoft.com/office/powerpoint/2010/main" val="1996619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49923-E220-7D1A-6C3E-0E3EB01F890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973548B-7B7F-FBF0-E4B6-A6A2FC82826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EBACEC2-7354-294C-21E8-5F9014AF9CA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C99C7F5-DC19-578A-F86E-7C8D8C765C98}"/>
              </a:ext>
            </a:extLst>
          </p:cNvPr>
          <p:cNvSpPr>
            <a:spLocks noGrp="1"/>
          </p:cNvSpPr>
          <p:nvPr>
            <p:ph type="sldNum" sz="quarter" idx="5"/>
          </p:nvPr>
        </p:nvSpPr>
        <p:spPr/>
        <p:txBody>
          <a:bodyPr/>
          <a:lstStyle/>
          <a:p>
            <a:fld id="{86C2EE01-7B8E-4770-9D4F-7B56EC1867F9}" type="slidenum">
              <a:rPr kumimoji="1" lang="ja-JP" altLang="en-US" smtClean="0"/>
              <a:t>88</a:t>
            </a:fld>
            <a:endParaRPr kumimoji="1" lang="ja-JP" altLang="en-US"/>
          </a:p>
        </p:txBody>
      </p:sp>
    </p:spTree>
    <p:extLst>
      <p:ext uri="{BB962C8B-B14F-4D97-AF65-F5344CB8AC3E}">
        <p14:creationId xmlns:p14="http://schemas.microsoft.com/office/powerpoint/2010/main" val="3468741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6C2EE01-7B8E-4770-9D4F-7B56EC1867F9}" type="slidenum">
              <a:rPr kumimoji="1" lang="ja-JP" altLang="en-US" smtClean="0"/>
              <a:t>6</a:t>
            </a:fld>
            <a:endParaRPr kumimoji="1" lang="ja-JP" altLang="en-US"/>
          </a:p>
        </p:txBody>
      </p:sp>
    </p:spTree>
    <p:extLst>
      <p:ext uri="{BB962C8B-B14F-4D97-AF65-F5344CB8AC3E}">
        <p14:creationId xmlns:p14="http://schemas.microsoft.com/office/powerpoint/2010/main" val="501844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86C2EE01-7B8E-4770-9D4F-7B56EC1867F9}" type="slidenum">
              <a:rPr kumimoji="1" lang="ja-JP" altLang="en-US" smtClean="0"/>
              <a:t>19</a:t>
            </a:fld>
            <a:endParaRPr kumimoji="1" lang="ja-JP" altLang="en-US"/>
          </a:p>
        </p:txBody>
      </p:sp>
    </p:spTree>
    <p:extLst>
      <p:ext uri="{BB962C8B-B14F-4D97-AF65-F5344CB8AC3E}">
        <p14:creationId xmlns:p14="http://schemas.microsoft.com/office/powerpoint/2010/main" val="2748830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6C2EE01-7B8E-4770-9D4F-7B56EC1867F9}" type="slidenum">
              <a:rPr kumimoji="1" lang="ja-JP" altLang="en-US" smtClean="0"/>
              <a:t>20</a:t>
            </a:fld>
            <a:endParaRPr kumimoji="1" lang="ja-JP" altLang="en-US"/>
          </a:p>
        </p:txBody>
      </p:sp>
    </p:spTree>
    <p:extLst>
      <p:ext uri="{BB962C8B-B14F-4D97-AF65-F5344CB8AC3E}">
        <p14:creationId xmlns:p14="http://schemas.microsoft.com/office/powerpoint/2010/main" val="3022746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6C2EE01-7B8E-4770-9D4F-7B56EC1867F9}" type="slidenum">
              <a:rPr kumimoji="1" lang="ja-JP" altLang="en-US" smtClean="0"/>
              <a:t>48</a:t>
            </a:fld>
            <a:endParaRPr kumimoji="1" lang="ja-JP" altLang="en-US"/>
          </a:p>
        </p:txBody>
      </p:sp>
    </p:spTree>
    <p:extLst>
      <p:ext uri="{BB962C8B-B14F-4D97-AF65-F5344CB8AC3E}">
        <p14:creationId xmlns:p14="http://schemas.microsoft.com/office/powerpoint/2010/main" val="1396727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6C2EE01-7B8E-4770-9D4F-7B56EC1867F9}" type="slidenum">
              <a:rPr kumimoji="1" lang="ja-JP" altLang="en-US" smtClean="0"/>
              <a:t>49</a:t>
            </a:fld>
            <a:endParaRPr kumimoji="1" lang="ja-JP" altLang="en-US"/>
          </a:p>
        </p:txBody>
      </p:sp>
    </p:spTree>
    <p:extLst>
      <p:ext uri="{BB962C8B-B14F-4D97-AF65-F5344CB8AC3E}">
        <p14:creationId xmlns:p14="http://schemas.microsoft.com/office/powerpoint/2010/main" val="1514879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6C2EE01-7B8E-4770-9D4F-7B56EC1867F9}" type="slidenum">
              <a:rPr kumimoji="1" lang="ja-JP" altLang="en-US" smtClean="0"/>
              <a:t>58</a:t>
            </a:fld>
            <a:endParaRPr kumimoji="1" lang="ja-JP" altLang="en-US"/>
          </a:p>
        </p:txBody>
      </p:sp>
    </p:spTree>
    <p:extLst>
      <p:ext uri="{BB962C8B-B14F-4D97-AF65-F5344CB8AC3E}">
        <p14:creationId xmlns:p14="http://schemas.microsoft.com/office/powerpoint/2010/main" val="3996054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16A15-AF2A-8765-00A1-F5E1049BC6A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13AFDBF-5F64-BFB7-5B83-C3ACA8FE1EF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1BCD5B4-8EF2-1A37-F7A7-BAA4D3341C2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85E2CDD-220C-C2ED-6223-7E6A328A6274}"/>
              </a:ext>
            </a:extLst>
          </p:cNvPr>
          <p:cNvSpPr>
            <a:spLocks noGrp="1"/>
          </p:cNvSpPr>
          <p:nvPr>
            <p:ph type="sldNum" sz="quarter" idx="5"/>
          </p:nvPr>
        </p:nvSpPr>
        <p:spPr/>
        <p:txBody>
          <a:bodyPr/>
          <a:lstStyle/>
          <a:p>
            <a:fld id="{86C2EE01-7B8E-4770-9D4F-7B56EC1867F9}" type="slidenum">
              <a:rPr kumimoji="1" lang="ja-JP" altLang="en-US" smtClean="0"/>
              <a:t>72</a:t>
            </a:fld>
            <a:endParaRPr kumimoji="1" lang="ja-JP" altLang="en-US"/>
          </a:p>
        </p:txBody>
      </p:sp>
    </p:spTree>
    <p:extLst>
      <p:ext uri="{BB962C8B-B14F-4D97-AF65-F5344CB8AC3E}">
        <p14:creationId xmlns:p14="http://schemas.microsoft.com/office/powerpoint/2010/main" val="2572891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EEA31-EA21-BBB8-2B28-8D1A7E6A9E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493990C-A12B-29CB-546C-75A629BC16F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BF43067-22A2-F093-0D43-9262FF7F39F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B5C2785-A91E-C009-486E-2BED90D7EBE3}"/>
              </a:ext>
            </a:extLst>
          </p:cNvPr>
          <p:cNvSpPr>
            <a:spLocks noGrp="1"/>
          </p:cNvSpPr>
          <p:nvPr>
            <p:ph type="sldNum" sz="quarter" idx="5"/>
          </p:nvPr>
        </p:nvSpPr>
        <p:spPr/>
        <p:txBody>
          <a:bodyPr/>
          <a:lstStyle/>
          <a:p>
            <a:fld id="{86C2EE01-7B8E-4770-9D4F-7B56EC1867F9}" type="slidenum">
              <a:rPr kumimoji="1" lang="ja-JP" altLang="en-US" smtClean="0"/>
              <a:t>73</a:t>
            </a:fld>
            <a:endParaRPr kumimoji="1" lang="ja-JP" altLang="en-US"/>
          </a:p>
        </p:txBody>
      </p:sp>
    </p:spTree>
    <p:extLst>
      <p:ext uri="{BB962C8B-B14F-4D97-AF65-F5344CB8AC3E}">
        <p14:creationId xmlns:p14="http://schemas.microsoft.com/office/powerpoint/2010/main" val="2682705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EFF6B2E-E87E-4542-9150-3D469AC09088}" type="datetimeFigureOut">
              <a:rPr kumimoji="1" lang="ja-JP" altLang="en-US" smtClean="0"/>
              <a:t>2025/9/16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3277978-BC9B-4353-B1C6-44F8596B1521}" type="slidenum">
              <a:rPr kumimoji="1" lang="ja-JP" altLang="en-US" smtClean="0"/>
              <a:t>‹#›</a:t>
            </a:fld>
            <a:endParaRPr kumimoji="1" lang="ja-JP" altLang="en-US"/>
          </a:p>
        </p:txBody>
      </p:sp>
    </p:spTree>
    <p:extLst>
      <p:ext uri="{BB962C8B-B14F-4D97-AF65-F5344CB8AC3E}">
        <p14:creationId xmlns:p14="http://schemas.microsoft.com/office/powerpoint/2010/main" val="2690804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EFF6B2E-E87E-4542-9150-3D469AC09088}" type="datetimeFigureOut">
              <a:rPr kumimoji="1" lang="ja-JP" altLang="en-US" smtClean="0"/>
              <a:t>2025/9/16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3277978-BC9B-4353-B1C6-44F8596B1521}" type="slidenum">
              <a:rPr kumimoji="1" lang="ja-JP" altLang="en-US" smtClean="0"/>
              <a:t>‹#›</a:t>
            </a:fld>
            <a:endParaRPr kumimoji="1" lang="ja-JP" altLang="en-US"/>
          </a:p>
        </p:txBody>
      </p:sp>
    </p:spTree>
    <p:extLst>
      <p:ext uri="{BB962C8B-B14F-4D97-AF65-F5344CB8AC3E}">
        <p14:creationId xmlns:p14="http://schemas.microsoft.com/office/powerpoint/2010/main" val="1305629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EFF6B2E-E87E-4542-9150-3D469AC09088}" type="datetimeFigureOut">
              <a:rPr kumimoji="1" lang="ja-JP" altLang="en-US" smtClean="0"/>
              <a:t>2025/9/16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3277978-BC9B-4353-B1C6-44F8596B1521}" type="slidenum">
              <a:rPr kumimoji="1" lang="ja-JP" altLang="en-US" smtClean="0"/>
              <a:t>‹#›</a:t>
            </a:fld>
            <a:endParaRPr kumimoji="1" lang="ja-JP" altLang="en-US"/>
          </a:p>
        </p:txBody>
      </p:sp>
    </p:spTree>
    <p:extLst>
      <p:ext uri="{BB962C8B-B14F-4D97-AF65-F5344CB8AC3E}">
        <p14:creationId xmlns:p14="http://schemas.microsoft.com/office/powerpoint/2010/main" val="1703499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EFF6B2E-E87E-4542-9150-3D469AC09088}" type="datetimeFigureOut">
              <a:rPr kumimoji="1" lang="ja-JP" altLang="en-US" smtClean="0"/>
              <a:t>2025/9/16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3277978-BC9B-4353-B1C6-44F8596B1521}" type="slidenum">
              <a:rPr kumimoji="1" lang="ja-JP" altLang="en-US" smtClean="0"/>
              <a:t>‹#›</a:t>
            </a:fld>
            <a:endParaRPr kumimoji="1" lang="ja-JP" altLang="en-US"/>
          </a:p>
        </p:txBody>
      </p:sp>
    </p:spTree>
    <p:extLst>
      <p:ext uri="{BB962C8B-B14F-4D97-AF65-F5344CB8AC3E}">
        <p14:creationId xmlns:p14="http://schemas.microsoft.com/office/powerpoint/2010/main" val="3174715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EFF6B2E-E87E-4542-9150-3D469AC09088}" type="datetimeFigureOut">
              <a:rPr kumimoji="1" lang="ja-JP" altLang="en-US" smtClean="0"/>
              <a:t>2025/9/16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3277978-BC9B-4353-B1C6-44F8596B1521}" type="slidenum">
              <a:rPr kumimoji="1" lang="ja-JP" altLang="en-US" smtClean="0"/>
              <a:t>‹#›</a:t>
            </a:fld>
            <a:endParaRPr kumimoji="1" lang="ja-JP" altLang="en-US"/>
          </a:p>
        </p:txBody>
      </p:sp>
    </p:spTree>
    <p:extLst>
      <p:ext uri="{BB962C8B-B14F-4D97-AF65-F5344CB8AC3E}">
        <p14:creationId xmlns:p14="http://schemas.microsoft.com/office/powerpoint/2010/main" val="50391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EFF6B2E-E87E-4542-9150-3D469AC09088}" type="datetimeFigureOut">
              <a:rPr kumimoji="1" lang="ja-JP" altLang="en-US" smtClean="0"/>
              <a:t>2025/9/16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3277978-BC9B-4353-B1C6-44F8596B1521}" type="slidenum">
              <a:rPr kumimoji="1" lang="ja-JP" altLang="en-US" smtClean="0"/>
              <a:t>‹#›</a:t>
            </a:fld>
            <a:endParaRPr kumimoji="1" lang="ja-JP" altLang="en-US"/>
          </a:p>
        </p:txBody>
      </p:sp>
    </p:spTree>
    <p:extLst>
      <p:ext uri="{BB962C8B-B14F-4D97-AF65-F5344CB8AC3E}">
        <p14:creationId xmlns:p14="http://schemas.microsoft.com/office/powerpoint/2010/main" val="633503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EFF6B2E-E87E-4542-9150-3D469AC09088}" type="datetimeFigureOut">
              <a:rPr kumimoji="1" lang="ja-JP" altLang="en-US" smtClean="0"/>
              <a:t>2025/9/16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3277978-BC9B-4353-B1C6-44F8596B1521}" type="slidenum">
              <a:rPr kumimoji="1" lang="ja-JP" altLang="en-US" smtClean="0"/>
              <a:t>‹#›</a:t>
            </a:fld>
            <a:endParaRPr kumimoji="1" lang="ja-JP" altLang="en-US"/>
          </a:p>
        </p:txBody>
      </p:sp>
    </p:spTree>
    <p:extLst>
      <p:ext uri="{BB962C8B-B14F-4D97-AF65-F5344CB8AC3E}">
        <p14:creationId xmlns:p14="http://schemas.microsoft.com/office/powerpoint/2010/main" val="3232338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EFF6B2E-E87E-4542-9150-3D469AC09088}" type="datetimeFigureOut">
              <a:rPr kumimoji="1" lang="ja-JP" altLang="en-US" smtClean="0"/>
              <a:t>2025/9/16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3277978-BC9B-4353-B1C6-44F8596B1521}" type="slidenum">
              <a:rPr kumimoji="1" lang="ja-JP" altLang="en-US" smtClean="0"/>
              <a:t>‹#›</a:t>
            </a:fld>
            <a:endParaRPr kumimoji="1" lang="ja-JP" altLang="en-US"/>
          </a:p>
        </p:txBody>
      </p:sp>
    </p:spTree>
    <p:extLst>
      <p:ext uri="{BB962C8B-B14F-4D97-AF65-F5344CB8AC3E}">
        <p14:creationId xmlns:p14="http://schemas.microsoft.com/office/powerpoint/2010/main" val="3108143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EFF6B2E-E87E-4542-9150-3D469AC09088}" type="datetimeFigureOut">
              <a:rPr kumimoji="1" lang="ja-JP" altLang="en-US" smtClean="0"/>
              <a:t>2025/9/16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3277978-BC9B-4353-B1C6-44F8596B1521}" type="slidenum">
              <a:rPr kumimoji="1" lang="ja-JP" altLang="en-US" smtClean="0"/>
              <a:t>‹#›</a:t>
            </a:fld>
            <a:endParaRPr kumimoji="1" lang="ja-JP" altLang="en-US"/>
          </a:p>
        </p:txBody>
      </p:sp>
    </p:spTree>
    <p:extLst>
      <p:ext uri="{BB962C8B-B14F-4D97-AF65-F5344CB8AC3E}">
        <p14:creationId xmlns:p14="http://schemas.microsoft.com/office/powerpoint/2010/main" val="777626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EFF6B2E-E87E-4542-9150-3D469AC09088}" type="datetimeFigureOut">
              <a:rPr kumimoji="1" lang="ja-JP" altLang="en-US" smtClean="0"/>
              <a:t>2025/9/16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3277978-BC9B-4353-B1C6-44F8596B1521}" type="slidenum">
              <a:rPr kumimoji="1" lang="ja-JP" altLang="en-US" smtClean="0"/>
              <a:t>‹#›</a:t>
            </a:fld>
            <a:endParaRPr kumimoji="1" lang="ja-JP" altLang="en-US"/>
          </a:p>
        </p:txBody>
      </p:sp>
    </p:spTree>
    <p:extLst>
      <p:ext uri="{BB962C8B-B14F-4D97-AF65-F5344CB8AC3E}">
        <p14:creationId xmlns:p14="http://schemas.microsoft.com/office/powerpoint/2010/main" val="4101047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EFF6B2E-E87E-4542-9150-3D469AC09088}" type="datetimeFigureOut">
              <a:rPr kumimoji="1" lang="ja-JP" altLang="en-US" smtClean="0"/>
              <a:t>2025/9/16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3277978-BC9B-4353-B1C6-44F8596B1521}" type="slidenum">
              <a:rPr kumimoji="1" lang="ja-JP" altLang="en-US" smtClean="0"/>
              <a:t>‹#›</a:t>
            </a:fld>
            <a:endParaRPr kumimoji="1" lang="ja-JP" altLang="en-US"/>
          </a:p>
        </p:txBody>
      </p:sp>
    </p:spTree>
    <p:extLst>
      <p:ext uri="{BB962C8B-B14F-4D97-AF65-F5344CB8AC3E}">
        <p14:creationId xmlns:p14="http://schemas.microsoft.com/office/powerpoint/2010/main" val="633920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F6B2E-E87E-4542-9150-3D469AC09088}" type="datetimeFigureOut">
              <a:rPr kumimoji="1" lang="ja-JP" altLang="en-US" smtClean="0"/>
              <a:t>2025/9/16</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77978-BC9B-4353-B1C6-44F8596B1521}" type="slidenum">
              <a:rPr kumimoji="1" lang="ja-JP" altLang="en-US" smtClean="0"/>
              <a:t>‹#›</a:t>
            </a:fld>
            <a:endParaRPr kumimoji="1" lang="ja-JP" altLang="en-US"/>
          </a:p>
        </p:txBody>
      </p:sp>
    </p:spTree>
    <p:extLst>
      <p:ext uri="{BB962C8B-B14F-4D97-AF65-F5344CB8AC3E}">
        <p14:creationId xmlns:p14="http://schemas.microsoft.com/office/powerpoint/2010/main" val="2603074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8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8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8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8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8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9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2118866"/>
          </a:xfrm>
          <a:solidFill>
            <a:srgbClr val="FFC000">
              <a:alpha val="50000"/>
            </a:srgbClr>
          </a:solidFill>
        </p:spPr>
        <p:txBody>
          <a:bodyPr>
            <a:normAutofit fontScale="90000"/>
          </a:bodyPr>
          <a:lstStyle/>
          <a:p>
            <a:r>
              <a:rPr kumimoji="1" lang="ja-JP" altLang="en-US" dirty="0"/>
              <a:t>足場の歴史と法規制</a:t>
            </a:r>
            <a:br>
              <a:rPr lang="en-US" altLang="ja-JP" dirty="0"/>
            </a:br>
            <a:r>
              <a:rPr lang="en-US" altLang="ja-JP" sz="3100" dirty="0"/>
              <a:t>2009</a:t>
            </a:r>
            <a:r>
              <a:rPr lang="ja-JP" altLang="en-US" sz="3100" dirty="0"/>
              <a:t>平成</a:t>
            </a:r>
            <a:r>
              <a:rPr lang="en-US" altLang="ja-JP" sz="3100" dirty="0"/>
              <a:t>21</a:t>
            </a:r>
            <a:r>
              <a:rPr lang="ja-JP" altLang="en-US" sz="3100" dirty="0"/>
              <a:t>年</a:t>
            </a:r>
            <a:r>
              <a:rPr lang="en-US" altLang="ja-JP" sz="3100" dirty="0"/>
              <a:t>6</a:t>
            </a:r>
            <a:r>
              <a:rPr lang="ja-JP" altLang="en-US" sz="3100" dirty="0"/>
              <a:t>月</a:t>
            </a:r>
            <a:r>
              <a:rPr lang="en-US" altLang="ja-JP" sz="3100" dirty="0"/>
              <a:t>1</a:t>
            </a:r>
            <a:r>
              <a:rPr lang="ja-JP" altLang="en-US" sz="3100" dirty="0"/>
              <a:t>日労働安全衛生規則の一部改正</a:t>
            </a:r>
            <a:br>
              <a:rPr lang="en-US" altLang="ja-JP" dirty="0"/>
            </a:br>
            <a:r>
              <a:rPr lang="en-US" altLang="ja-JP" sz="3100" dirty="0"/>
              <a:t>2015</a:t>
            </a:r>
            <a:r>
              <a:rPr lang="ja-JP" altLang="en-US" sz="3100" dirty="0"/>
              <a:t>平成</a:t>
            </a:r>
            <a:r>
              <a:rPr lang="en-US" altLang="ja-JP" sz="3100" dirty="0"/>
              <a:t>27</a:t>
            </a:r>
            <a:r>
              <a:rPr lang="ja-JP" altLang="en-US" sz="3100" dirty="0"/>
              <a:t>年７月１日労働安全衛生規則の一部改正</a:t>
            </a:r>
            <a:r>
              <a:rPr lang="en-US" altLang="ja-JP" sz="3100" dirty="0"/>
              <a:t>2024</a:t>
            </a:r>
            <a:r>
              <a:rPr lang="ja-JP" altLang="en-US" sz="3100" dirty="0"/>
              <a:t>令和６年４月１日労働安全衛生規則の一部改正</a:t>
            </a:r>
            <a:endParaRPr kumimoji="1" lang="ja-JP" altLang="en-US" sz="3100" dirty="0"/>
          </a:p>
        </p:txBody>
      </p:sp>
      <p:sp>
        <p:nvSpPr>
          <p:cNvPr id="5" name="コンテンツ プレースホルダー 4"/>
          <p:cNvSpPr>
            <a:spLocks noGrp="1"/>
          </p:cNvSpPr>
          <p:nvPr>
            <p:ph idx="1"/>
          </p:nvPr>
        </p:nvSpPr>
        <p:spPr>
          <a:xfrm>
            <a:off x="107504" y="2492896"/>
            <a:ext cx="8928992" cy="4365103"/>
          </a:xfrm>
        </p:spPr>
        <p:txBody>
          <a:bodyPr>
            <a:normAutofit/>
          </a:bodyPr>
          <a:lstStyle/>
          <a:p>
            <a:pPr marL="0" indent="0" algn="ctr">
              <a:buNone/>
            </a:pPr>
            <a:r>
              <a:rPr kumimoji="1" lang="ja-JP" altLang="en-US" sz="4800" dirty="0"/>
              <a:t>酒井工業（株）店社安全大会</a:t>
            </a:r>
            <a:endParaRPr kumimoji="1" lang="en-US" altLang="ja-JP" sz="4800" dirty="0"/>
          </a:p>
          <a:p>
            <a:pPr marL="0" indent="0" algn="ctr">
              <a:buNone/>
            </a:pPr>
            <a:endParaRPr kumimoji="1" lang="en-US" altLang="ja-JP" sz="4800" dirty="0"/>
          </a:p>
          <a:p>
            <a:pPr marL="0" indent="0" algn="ctr">
              <a:buNone/>
            </a:pPr>
            <a:r>
              <a:rPr lang="ja-JP" altLang="en-US" sz="4800" dirty="0"/>
              <a:t>令和</a:t>
            </a:r>
            <a:r>
              <a:rPr lang="en-US" altLang="ja-JP" sz="4800" dirty="0"/>
              <a:t>7</a:t>
            </a:r>
            <a:r>
              <a:rPr lang="ja-JP" altLang="en-US" sz="4800" dirty="0"/>
              <a:t>年</a:t>
            </a:r>
            <a:r>
              <a:rPr kumimoji="1" lang="en-US" altLang="ja-JP" sz="4800" dirty="0"/>
              <a:t>9</a:t>
            </a:r>
            <a:r>
              <a:rPr kumimoji="1" lang="ja-JP" altLang="en-US" sz="4800" dirty="0"/>
              <a:t>月</a:t>
            </a:r>
            <a:r>
              <a:rPr kumimoji="1" lang="en-US" altLang="ja-JP" sz="4800" dirty="0"/>
              <a:t>26</a:t>
            </a:r>
            <a:r>
              <a:rPr kumimoji="1" lang="ja-JP" altLang="en-US" sz="4800" dirty="0"/>
              <a:t>日</a:t>
            </a:r>
            <a:endParaRPr kumimoji="1" lang="en-US" altLang="ja-JP" sz="4800" dirty="0"/>
          </a:p>
          <a:p>
            <a:pPr marL="0" indent="0" algn="ctr">
              <a:buNone/>
            </a:pPr>
            <a:r>
              <a:rPr kumimoji="1" lang="ja-JP" altLang="en-US" sz="4800" dirty="0"/>
              <a:t>石川県地場産業振興センター</a:t>
            </a:r>
            <a:endParaRPr kumimoji="1" lang="en-US" altLang="ja-JP" sz="4800" dirty="0"/>
          </a:p>
          <a:p>
            <a:pPr marL="0" indent="0" algn="ctr">
              <a:buNone/>
            </a:pPr>
            <a:endParaRPr kumimoji="1" lang="ja-JP" altLang="en-US" sz="4000" dirty="0"/>
          </a:p>
        </p:txBody>
      </p:sp>
    </p:spTree>
    <p:extLst>
      <p:ext uri="{BB962C8B-B14F-4D97-AF65-F5344CB8AC3E}">
        <p14:creationId xmlns:p14="http://schemas.microsoft.com/office/powerpoint/2010/main" val="464902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31754" y="-5359"/>
            <a:ext cx="9175754" cy="706090"/>
          </a:xfrm>
          <a:solidFill>
            <a:srgbClr val="FFC000">
              <a:alpha val="50000"/>
            </a:srgbClr>
          </a:solidFill>
        </p:spPr>
        <p:txBody>
          <a:bodyPr>
            <a:normAutofit fontScale="90000"/>
          </a:bodyPr>
          <a:lstStyle/>
          <a:p>
            <a:r>
              <a:rPr kumimoji="1" lang="ja-JP" altLang="en-US" dirty="0"/>
              <a:t>足場の歴史　　大正時代　丸太足場</a:t>
            </a:r>
          </a:p>
        </p:txBody>
      </p:sp>
      <p:sp>
        <p:nvSpPr>
          <p:cNvPr id="5" name="コンテンツ プレースホルダー 4"/>
          <p:cNvSpPr>
            <a:spLocks noGrp="1"/>
          </p:cNvSpPr>
          <p:nvPr>
            <p:ph idx="1"/>
          </p:nvPr>
        </p:nvSpPr>
        <p:spPr>
          <a:xfrm>
            <a:off x="107504" y="1052736"/>
            <a:ext cx="5976664" cy="5805263"/>
          </a:xfrm>
        </p:spPr>
        <p:txBody>
          <a:bodyPr>
            <a:normAutofit fontScale="85000" lnSpcReduction="20000"/>
          </a:bodyPr>
          <a:lstStyle/>
          <a:p>
            <a:pPr marL="0" indent="0">
              <a:buNone/>
            </a:pPr>
            <a:r>
              <a:rPr lang="en-US" altLang="ja-JP" sz="4000" dirty="0"/>
              <a:t>1914</a:t>
            </a:r>
            <a:r>
              <a:rPr lang="ja-JP" altLang="en-US" sz="4000" dirty="0"/>
              <a:t>年（大正</a:t>
            </a:r>
            <a:r>
              <a:rPr lang="en-US" altLang="ja-JP" sz="4000" dirty="0"/>
              <a:t>3</a:t>
            </a:r>
            <a:r>
              <a:rPr lang="ja-JP" altLang="en-US" sz="4000" dirty="0"/>
              <a:t>年）</a:t>
            </a:r>
          </a:p>
          <a:p>
            <a:pPr marL="0" indent="0">
              <a:buNone/>
            </a:pPr>
            <a:r>
              <a:rPr lang="ja-JP" altLang="en-US" sz="4000" dirty="0"/>
              <a:t> 日立鉱山の大煙突</a:t>
            </a:r>
            <a:r>
              <a:rPr lang="en-US" altLang="ja-JP" sz="4000" dirty="0"/>
              <a:t>《</a:t>
            </a:r>
            <a:r>
              <a:rPr lang="ja-JP" altLang="en-US" sz="4000" dirty="0"/>
              <a:t>高さ</a:t>
            </a:r>
            <a:r>
              <a:rPr lang="en-US" altLang="ja-JP" sz="4000" dirty="0"/>
              <a:t>155.7</a:t>
            </a:r>
            <a:r>
              <a:rPr lang="ja-JP" altLang="en-US" sz="4000" dirty="0"/>
              <a:t>ｍ：茨城県日立市</a:t>
            </a:r>
            <a:r>
              <a:rPr lang="en-US" altLang="ja-JP" sz="4000" dirty="0"/>
              <a:t>》</a:t>
            </a:r>
          </a:p>
          <a:p>
            <a:pPr marL="0" indent="0">
              <a:buNone/>
            </a:pPr>
            <a:r>
              <a:rPr lang="en-US" altLang="ja-JP" sz="3400" dirty="0"/>
              <a:t> </a:t>
            </a:r>
            <a:r>
              <a:rPr lang="ja-JP" altLang="en-US" sz="2800" dirty="0"/>
              <a:t>日立鉱山の製錬所からの排煙を目的に建設された。鉄筋コンクリート造で煙突として当時世界一の高さであった。</a:t>
            </a:r>
          </a:p>
          <a:p>
            <a:pPr marL="0" indent="0">
              <a:buNone/>
            </a:pPr>
            <a:r>
              <a:rPr lang="ja-JP" altLang="en-US" sz="2800" dirty="0"/>
              <a:t> 大正</a:t>
            </a:r>
            <a:r>
              <a:rPr lang="en-US" altLang="ja-JP" sz="2800" dirty="0"/>
              <a:t>3</a:t>
            </a:r>
            <a:r>
              <a:rPr lang="ja-JP" altLang="en-US" sz="2800" dirty="0"/>
              <a:t>年（</a:t>
            </a:r>
            <a:r>
              <a:rPr lang="en-US" altLang="ja-JP" sz="2800" dirty="0"/>
              <a:t>1914</a:t>
            </a:r>
            <a:r>
              <a:rPr lang="ja-JP" altLang="en-US" sz="2800" dirty="0"/>
              <a:t>年）</a:t>
            </a:r>
            <a:r>
              <a:rPr lang="en-US" altLang="ja-JP" sz="2800" dirty="0"/>
              <a:t>3</a:t>
            </a:r>
            <a:r>
              <a:rPr lang="ja-JP" altLang="en-US" sz="2800" dirty="0"/>
              <a:t>月</a:t>
            </a:r>
            <a:r>
              <a:rPr lang="en-US" altLang="ja-JP" sz="2800" dirty="0"/>
              <a:t>13</a:t>
            </a:r>
            <a:r>
              <a:rPr lang="ja-JP" altLang="en-US" sz="2800" dirty="0"/>
              <a:t>日着工、</a:t>
            </a:r>
            <a:r>
              <a:rPr lang="en-US" altLang="ja-JP" sz="2800" dirty="0"/>
              <a:t>12</a:t>
            </a:r>
            <a:r>
              <a:rPr lang="ja-JP" altLang="en-US" sz="2800" dirty="0"/>
              <a:t>月</a:t>
            </a:r>
            <a:r>
              <a:rPr lang="en-US" altLang="ja-JP" sz="2800" dirty="0"/>
              <a:t>20</a:t>
            </a:r>
            <a:r>
              <a:rPr lang="ja-JP" altLang="en-US" sz="2800" dirty="0"/>
              <a:t>日完成（煙突部は</a:t>
            </a:r>
            <a:r>
              <a:rPr lang="en-US" altLang="ja-JP" sz="2800" dirty="0"/>
              <a:t>11</a:t>
            </a:r>
            <a:r>
              <a:rPr lang="ja-JP" altLang="en-US" sz="2800" dirty="0"/>
              <a:t>月</a:t>
            </a:r>
            <a:r>
              <a:rPr lang="en-US" altLang="ja-JP" sz="2800" dirty="0"/>
              <a:t>17</a:t>
            </a:r>
            <a:r>
              <a:rPr lang="ja-JP" altLang="en-US" sz="2800" dirty="0"/>
              <a:t>日竣工）。</a:t>
            </a:r>
            <a:endParaRPr lang="en-US" altLang="ja-JP" sz="2800" dirty="0"/>
          </a:p>
          <a:p>
            <a:pPr marL="0" indent="0">
              <a:buNone/>
            </a:pPr>
            <a:r>
              <a:rPr lang="ja-JP" altLang="en-US" sz="2800" dirty="0"/>
              <a:t> 高さ：</a:t>
            </a:r>
            <a:r>
              <a:rPr lang="en-US" altLang="ja-JP" sz="2800" dirty="0"/>
              <a:t>155.7m/</a:t>
            </a:r>
            <a:r>
              <a:rPr lang="ja-JP" altLang="en-US" sz="2800" dirty="0"/>
              <a:t>上端：内径</a:t>
            </a:r>
            <a:r>
              <a:rPr lang="en-US" altLang="ja-JP" sz="2800" dirty="0"/>
              <a:t>7.8</a:t>
            </a:r>
            <a:r>
              <a:rPr lang="ja-JP" altLang="en-US" sz="2800" dirty="0" err="1"/>
              <a:t>ｍ</a:t>
            </a:r>
            <a:r>
              <a:rPr lang="en-US" altLang="ja-JP" sz="2800" dirty="0"/>
              <a:t>/</a:t>
            </a:r>
            <a:r>
              <a:rPr lang="ja-JP" altLang="en-US" sz="2800" dirty="0"/>
              <a:t>厚み</a:t>
            </a:r>
            <a:r>
              <a:rPr lang="en-US" altLang="ja-JP" sz="2800" dirty="0"/>
              <a:t>20cm/</a:t>
            </a:r>
            <a:r>
              <a:rPr lang="ja-JP" altLang="en-US" sz="2800" dirty="0"/>
              <a:t>下端：内径</a:t>
            </a:r>
            <a:r>
              <a:rPr lang="en-US" altLang="ja-JP" sz="2800" dirty="0"/>
              <a:t>10.8</a:t>
            </a:r>
            <a:r>
              <a:rPr lang="ja-JP" altLang="en-US" sz="2800" dirty="0" err="1"/>
              <a:t>ｍ</a:t>
            </a:r>
            <a:r>
              <a:rPr lang="en-US" altLang="ja-JP" sz="2800" dirty="0"/>
              <a:t>/</a:t>
            </a:r>
            <a:r>
              <a:rPr lang="ja-JP" altLang="en-US" sz="2800" dirty="0"/>
              <a:t>厚み</a:t>
            </a:r>
            <a:r>
              <a:rPr lang="en-US" altLang="ja-JP" sz="2800" dirty="0"/>
              <a:t>61cm</a:t>
            </a:r>
            <a:r>
              <a:rPr lang="ja-JP" altLang="en-US" sz="2800" dirty="0"/>
              <a:t>。 </a:t>
            </a:r>
            <a:endParaRPr lang="en-US" altLang="ja-JP" sz="2800" dirty="0"/>
          </a:p>
          <a:p>
            <a:pPr marL="0" indent="0">
              <a:buNone/>
            </a:pPr>
            <a:r>
              <a:rPr lang="ja-JP" altLang="en-US" sz="2800" dirty="0"/>
              <a:t>建築作業員：延べ</a:t>
            </a:r>
            <a:r>
              <a:rPr lang="en-US" altLang="ja-JP" sz="2800" dirty="0"/>
              <a:t>36,840</a:t>
            </a:r>
            <a:r>
              <a:rPr lang="ja-JP" altLang="en-US" sz="2800" dirty="0"/>
              <a:t>人</a:t>
            </a:r>
            <a:r>
              <a:rPr lang="en-US" altLang="ja-JP" sz="2800" dirty="0"/>
              <a:t>(</a:t>
            </a:r>
            <a:r>
              <a:rPr lang="ja-JP" altLang="en-US" sz="2800" dirty="0"/>
              <a:t>男</a:t>
            </a:r>
            <a:r>
              <a:rPr lang="en-US" altLang="ja-JP" sz="2800" dirty="0"/>
              <a:t>32,389</a:t>
            </a:r>
            <a:r>
              <a:rPr lang="ja-JP" altLang="en-US" sz="2800" dirty="0"/>
              <a:t>人・女</a:t>
            </a:r>
            <a:r>
              <a:rPr lang="en-US" altLang="ja-JP" sz="2800" dirty="0"/>
              <a:t>4,451</a:t>
            </a:r>
            <a:r>
              <a:rPr lang="ja-JP" altLang="en-US" sz="2800" dirty="0"/>
              <a:t>人</a:t>
            </a:r>
            <a:r>
              <a:rPr lang="en-US" altLang="ja-JP" sz="2800" dirty="0"/>
              <a:t>)/</a:t>
            </a:r>
          </a:p>
          <a:p>
            <a:pPr marL="0" indent="0">
              <a:buNone/>
            </a:pPr>
            <a:r>
              <a:rPr lang="ja-JP" altLang="en-US" sz="2800" dirty="0"/>
              <a:t>経費（煙突部）：約</a:t>
            </a:r>
            <a:r>
              <a:rPr lang="en-US" altLang="ja-JP" sz="2800" dirty="0"/>
              <a:t>15</a:t>
            </a:r>
            <a:r>
              <a:rPr lang="ja-JP" altLang="en-US" sz="2800" dirty="0"/>
              <a:t>万円</a:t>
            </a:r>
            <a:r>
              <a:rPr lang="en-US" altLang="ja-JP" sz="2800" dirty="0"/>
              <a:t>/</a:t>
            </a:r>
          </a:p>
          <a:p>
            <a:pPr marL="0" indent="0">
              <a:buNone/>
            </a:pPr>
            <a:r>
              <a:rPr lang="ja-JP" altLang="en-US" sz="2800" dirty="0"/>
              <a:t>足場用資材：丸太</a:t>
            </a:r>
            <a:r>
              <a:rPr lang="en-US" altLang="ja-JP" sz="2800" dirty="0"/>
              <a:t>3</a:t>
            </a:r>
            <a:r>
              <a:rPr lang="ja-JP" altLang="en-US" sz="2800" dirty="0"/>
              <a:t>万本（平均長</a:t>
            </a:r>
            <a:r>
              <a:rPr lang="en-US" altLang="ja-JP" sz="2800" dirty="0"/>
              <a:t>4</a:t>
            </a:r>
            <a:r>
              <a:rPr lang="ja-JP" altLang="en-US" sz="2800" dirty="0"/>
              <a:t>間）</a:t>
            </a:r>
            <a:r>
              <a:rPr lang="en-US" altLang="ja-JP" sz="2800" dirty="0"/>
              <a:t>/</a:t>
            </a:r>
            <a:r>
              <a:rPr lang="ja-JP" altLang="en-US" sz="2800" dirty="0"/>
              <a:t>シュロ縄（</a:t>
            </a:r>
            <a:r>
              <a:rPr lang="en-US" altLang="ja-JP" sz="2800" dirty="0"/>
              <a:t>54000</a:t>
            </a:r>
            <a:r>
              <a:rPr lang="ja-JP" altLang="en-US" sz="2800" dirty="0"/>
              <a:t>把）</a:t>
            </a:r>
          </a:p>
          <a:p>
            <a:pPr marL="0" indent="0">
              <a:buNone/>
            </a:pPr>
            <a:endParaRPr kumimoji="1" lang="ja-JP" altLang="en-US" sz="4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82" y="1484784"/>
            <a:ext cx="2895518" cy="4576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7329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36512" y="0"/>
            <a:ext cx="9180512" cy="980728"/>
          </a:xfrm>
          <a:solidFill>
            <a:srgbClr val="FFC000">
              <a:alpha val="50000"/>
            </a:srgbClr>
          </a:solidFill>
        </p:spPr>
        <p:txBody>
          <a:bodyPr>
            <a:normAutofit/>
          </a:bodyPr>
          <a:lstStyle/>
          <a:p>
            <a:r>
              <a:rPr kumimoji="1" lang="ja-JP" altLang="en-US" dirty="0"/>
              <a:t>足場の歴史　　大正時代　丸太足場</a:t>
            </a:r>
          </a:p>
        </p:txBody>
      </p:sp>
      <p:sp>
        <p:nvSpPr>
          <p:cNvPr id="5" name="コンテンツ プレースホルダー 4"/>
          <p:cNvSpPr>
            <a:spLocks noGrp="1"/>
          </p:cNvSpPr>
          <p:nvPr>
            <p:ph idx="1"/>
          </p:nvPr>
        </p:nvSpPr>
        <p:spPr>
          <a:xfrm>
            <a:off x="107504" y="1052736"/>
            <a:ext cx="5040560" cy="5805263"/>
          </a:xfrm>
        </p:spPr>
        <p:txBody>
          <a:bodyPr>
            <a:normAutofit/>
          </a:bodyPr>
          <a:lstStyle/>
          <a:p>
            <a:pPr marL="0" indent="0">
              <a:buNone/>
            </a:pPr>
            <a:r>
              <a:rPr lang="en-US" altLang="ja-JP" dirty="0"/>
              <a:t>【</a:t>
            </a:r>
            <a:r>
              <a:rPr lang="ja-JP" altLang="en-US" dirty="0"/>
              <a:t>工事にかかわった人の話</a:t>
            </a:r>
            <a:r>
              <a:rPr lang="en-US" altLang="ja-JP" dirty="0"/>
              <a:t>】</a:t>
            </a:r>
          </a:p>
          <a:p>
            <a:pPr marL="0" indent="0">
              <a:buNone/>
            </a:pPr>
            <a:r>
              <a:rPr lang="en-US" altLang="ja-JP" sz="2400" dirty="0"/>
              <a:t> </a:t>
            </a:r>
            <a:r>
              <a:rPr lang="ja-JP" altLang="en-US" sz="2400" dirty="0"/>
              <a:t>「足場がだんだん高くなると十尺</a:t>
            </a:r>
            <a:r>
              <a:rPr lang="en-US" altLang="ja-JP" sz="2400" dirty="0"/>
              <a:t>×</a:t>
            </a:r>
            <a:r>
              <a:rPr lang="ja-JP" altLang="en-US" sz="2400" dirty="0"/>
              <a:t>十尺の幕を張って周囲や高さを感じないようにして、危険防止をした」</a:t>
            </a:r>
            <a:endParaRPr lang="en-US" altLang="ja-JP" sz="2400" dirty="0"/>
          </a:p>
          <a:p>
            <a:pPr marL="0" indent="0">
              <a:buNone/>
            </a:pPr>
            <a:r>
              <a:rPr lang="ja-JP" altLang="en-US" sz="2400" dirty="0"/>
              <a:t>「足場には、幅二尺ぐらいの螺旋状の階段がつけられ、階段といっても板に横桟が打ち付けられただけで、手すりにつかまって登った。」</a:t>
            </a:r>
            <a:endParaRPr lang="en-US" altLang="ja-JP" sz="2400" dirty="0"/>
          </a:p>
          <a:p>
            <a:pPr marL="0" indent="0">
              <a:buNone/>
            </a:pPr>
            <a:r>
              <a:rPr lang="ja-JP" altLang="en-US" sz="2400" dirty="0"/>
              <a:t>「一人で二貫目</a:t>
            </a:r>
            <a:r>
              <a:rPr lang="en-US" altLang="ja-JP" sz="2400" dirty="0"/>
              <a:t>(</a:t>
            </a:r>
            <a:r>
              <a:rPr lang="ja-JP" altLang="en-US" sz="2400" dirty="0"/>
              <a:t>約</a:t>
            </a:r>
            <a:r>
              <a:rPr lang="en-US" altLang="ja-JP" sz="2400" dirty="0"/>
              <a:t>7.5㎏)</a:t>
            </a:r>
            <a:r>
              <a:rPr lang="ja-JP" altLang="en-US" sz="2400" dirty="0"/>
              <a:t>の生コンを、上が広く下が狭くなっている箱に背負って一日二回上り下りした」</a:t>
            </a:r>
            <a:endParaRPr lang="en-US" altLang="ja-JP" sz="2400" dirty="0"/>
          </a:p>
          <a:p>
            <a:pPr marL="0" indent="0">
              <a:buNone/>
            </a:pPr>
            <a:r>
              <a:rPr lang="ja-JP" altLang="en-US" sz="2400" dirty="0"/>
              <a:t>「足場を解体して切り落とされた縄屑は</a:t>
            </a:r>
            <a:r>
              <a:rPr lang="en-US" altLang="ja-JP" sz="2400" dirty="0"/>
              <a:t>60</a:t>
            </a:r>
            <a:r>
              <a:rPr lang="ja-JP" altLang="en-US" sz="2400" dirty="0"/>
              <a:t>トンにもなった」</a:t>
            </a:r>
          </a:p>
          <a:p>
            <a:pPr marL="0" indent="0">
              <a:buNone/>
            </a:pPr>
            <a:endParaRPr kumimoji="1" lang="ja-JP" altLang="en-US" sz="40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7925" y="1060450"/>
            <a:ext cx="3437405" cy="510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3943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980726"/>
          </a:xfrm>
          <a:solidFill>
            <a:srgbClr val="FFC000">
              <a:alpha val="50000"/>
            </a:srgbClr>
          </a:solidFill>
        </p:spPr>
        <p:txBody>
          <a:bodyPr>
            <a:normAutofit/>
          </a:bodyPr>
          <a:lstStyle/>
          <a:p>
            <a:r>
              <a:rPr kumimoji="1" lang="ja-JP" altLang="en-US" dirty="0"/>
              <a:t>足場の歴史　　昭和戦前　鋼管足場へ</a:t>
            </a:r>
          </a:p>
        </p:txBody>
      </p:sp>
      <p:sp>
        <p:nvSpPr>
          <p:cNvPr id="5" name="コンテンツ プレースホルダー 4"/>
          <p:cNvSpPr>
            <a:spLocks noGrp="1"/>
          </p:cNvSpPr>
          <p:nvPr>
            <p:ph idx="1"/>
          </p:nvPr>
        </p:nvSpPr>
        <p:spPr>
          <a:xfrm>
            <a:off x="107504" y="1052737"/>
            <a:ext cx="4824536" cy="4680520"/>
          </a:xfrm>
        </p:spPr>
        <p:txBody>
          <a:bodyPr>
            <a:normAutofit lnSpcReduction="10000"/>
          </a:bodyPr>
          <a:lstStyle/>
          <a:p>
            <a:pPr marL="0" indent="0">
              <a:buNone/>
            </a:pPr>
            <a:r>
              <a:rPr lang="en-US" altLang="ja-JP" sz="2400" dirty="0"/>
              <a:t>1900</a:t>
            </a:r>
            <a:r>
              <a:rPr lang="ja-JP" altLang="en-US" sz="2400" dirty="0"/>
              <a:t>年代の初め、欧米では鋼製の足場が登場し、次第に木材に取って代わるようになります。</a:t>
            </a:r>
            <a:endParaRPr lang="en-US" altLang="ja-JP" sz="2400" dirty="0"/>
          </a:p>
          <a:p>
            <a:pPr marL="0" indent="0">
              <a:buNone/>
            </a:pPr>
            <a:r>
              <a:rPr lang="ja-JP" altLang="en-US" sz="2400" dirty="0"/>
              <a:t>丸太は、鋼材のように材質が一定ではなく、しかも使用による強度の低下が大きいため、強度の計算に不向きで安心して使えなかったのです。</a:t>
            </a:r>
            <a:endParaRPr lang="en-US" altLang="ja-JP" sz="2400" dirty="0"/>
          </a:p>
          <a:p>
            <a:pPr marL="0" indent="0">
              <a:buNone/>
            </a:pPr>
            <a:r>
              <a:rPr lang="ja-JP" altLang="en-US" sz="2400" dirty="0"/>
              <a:t>遅れること半世紀、日本でも鋼製足場の時代が幕開けします。</a:t>
            </a:r>
            <a:endParaRPr lang="en-US" altLang="ja-JP" sz="2400" dirty="0"/>
          </a:p>
          <a:p>
            <a:pPr marL="0" indent="0">
              <a:buNone/>
            </a:pPr>
            <a:endParaRPr kumimoji="1" lang="en-US" altLang="ja-JP" sz="2400" dirty="0"/>
          </a:p>
          <a:p>
            <a:pPr marL="0" indent="0">
              <a:buNone/>
            </a:pPr>
            <a:r>
              <a:rPr lang="ja-JP" altLang="en-US" sz="2400" dirty="0"/>
              <a:t>丸太を縄より強度が高い番線（針金）でつなぐ。</a:t>
            </a:r>
            <a:endParaRPr kumimoji="1" lang="ja-JP" altLang="en-US" sz="24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0173" y="980726"/>
            <a:ext cx="3676323" cy="5544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8706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79512" y="274638"/>
            <a:ext cx="8712968" cy="706090"/>
          </a:xfrm>
          <a:solidFill>
            <a:srgbClr val="FFC000">
              <a:alpha val="50000"/>
            </a:srgbClr>
          </a:solidFill>
        </p:spPr>
        <p:txBody>
          <a:bodyPr>
            <a:normAutofit fontScale="90000"/>
          </a:bodyPr>
          <a:lstStyle/>
          <a:p>
            <a:r>
              <a:rPr kumimoji="1" lang="ja-JP" altLang="en-US" dirty="0"/>
              <a:t>足場の歴史　　昭和戦前　鋼管足場へ</a:t>
            </a:r>
          </a:p>
        </p:txBody>
      </p:sp>
      <p:sp>
        <p:nvSpPr>
          <p:cNvPr id="5" name="コンテンツ プレースホルダー 4"/>
          <p:cNvSpPr>
            <a:spLocks noGrp="1"/>
          </p:cNvSpPr>
          <p:nvPr>
            <p:ph idx="1"/>
          </p:nvPr>
        </p:nvSpPr>
        <p:spPr>
          <a:xfrm>
            <a:off x="107504" y="1052737"/>
            <a:ext cx="6336704" cy="5530626"/>
          </a:xfrm>
        </p:spPr>
        <p:txBody>
          <a:bodyPr>
            <a:normAutofit fontScale="92500"/>
          </a:bodyPr>
          <a:lstStyle/>
          <a:p>
            <a:pPr marL="0" indent="0">
              <a:buNone/>
            </a:pPr>
            <a:r>
              <a:rPr lang="en-US" altLang="ja-JP" sz="2800" dirty="0"/>
              <a:t>1931</a:t>
            </a:r>
            <a:r>
              <a:rPr lang="ja-JP" altLang="en-US" sz="2800" dirty="0"/>
              <a:t>年（昭和</a:t>
            </a:r>
            <a:r>
              <a:rPr lang="en-US" altLang="ja-JP" sz="2800" dirty="0"/>
              <a:t>6</a:t>
            </a:r>
            <a:r>
              <a:rPr lang="ja-JP" altLang="en-US" sz="2800" dirty="0"/>
              <a:t>年）</a:t>
            </a:r>
            <a:r>
              <a:rPr lang="en-US" altLang="ja-JP" sz="2800" dirty="0"/>
              <a:t>8</a:t>
            </a:r>
            <a:r>
              <a:rPr lang="ja-JP" altLang="en-US" sz="2800" dirty="0"/>
              <a:t>月明治屋本店（東京都中央区京橋）の建築工事で鋼管を足場として使用。</a:t>
            </a:r>
          </a:p>
          <a:p>
            <a:pPr marL="0" indent="0">
              <a:buNone/>
            </a:pPr>
            <a:r>
              <a:rPr lang="ja-JP" altLang="en-US" sz="2400" dirty="0"/>
              <a:t>　この年の</a:t>
            </a:r>
            <a:r>
              <a:rPr lang="en-US" altLang="ja-JP" sz="2400" dirty="0"/>
              <a:t>8</a:t>
            </a:r>
            <a:r>
              <a:rPr lang="ja-JP" altLang="en-US" sz="2400" dirty="0"/>
              <a:t>月に始まった明治屋本店（東京都中央区京橋）の建築工事の足場に鋼管が使われました。</a:t>
            </a:r>
            <a:endParaRPr lang="en-US" altLang="ja-JP" sz="2400" dirty="0"/>
          </a:p>
          <a:p>
            <a:pPr marL="0" indent="0">
              <a:buNone/>
            </a:pPr>
            <a:r>
              <a:rPr lang="ja-JP" altLang="en-US" sz="2400" dirty="0"/>
              <a:t>記録に確認できる我が国で初めての鋼管を使用した足場かもしれません。</a:t>
            </a:r>
            <a:endParaRPr lang="en-US" altLang="ja-JP" sz="2400" dirty="0"/>
          </a:p>
          <a:p>
            <a:pPr marL="0" indent="0">
              <a:buNone/>
            </a:pPr>
            <a:r>
              <a:rPr lang="ja-JP" altLang="en-US" sz="2400" dirty="0"/>
              <a:t>　当時は現在のようなクランプは製造していなかったので、鉄筋を曲げてボルトナットで締め付けるうような形で鋼管を緊結したのではないかと推測されます。</a:t>
            </a:r>
            <a:endParaRPr lang="en-US" altLang="ja-JP" sz="2400" dirty="0"/>
          </a:p>
          <a:p>
            <a:pPr marL="0" indent="0">
              <a:buNone/>
            </a:pPr>
            <a:r>
              <a:rPr lang="ja-JP" altLang="en-US" sz="2400" dirty="0"/>
              <a:t>　しかし、鋼管の上が滑る等の不評をかって、これ以降しばらく使われたという記録はありません。明治屋ビルは現存し、東京都中央区指定有形文化財となっています。</a:t>
            </a:r>
            <a:endParaRPr kumimoji="1" lang="ja-JP" altLang="en-US" sz="24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980728"/>
            <a:ext cx="2267744" cy="2902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8020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5528" y="-42403"/>
            <a:ext cx="9128471" cy="706090"/>
          </a:xfrm>
          <a:solidFill>
            <a:srgbClr val="FFC000">
              <a:alpha val="50000"/>
            </a:srgbClr>
          </a:solidFill>
        </p:spPr>
        <p:txBody>
          <a:bodyPr>
            <a:normAutofit fontScale="90000"/>
          </a:bodyPr>
          <a:lstStyle/>
          <a:p>
            <a:r>
              <a:rPr kumimoji="1" lang="ja-JP" altLang="en-US" dirty="0"/>
              <a:t>足場の歴史　　昭和戦前　丸太足場</a:t>
            </a:r>
          </a:p>
        </p:txBody>
      </p:sp>
      <p:sp>
        <p:nvSpPr>
          <p:cNvPr id="5" name="コンテンツ プレースホルダー 4"/>
          <p:cNvSpPr>
            <a:spLocks noGrp="1"/>
          </p:cNvSpPr>
          <p:nvPr>
            <p:ph idx="1"/>
          </p:nvPr>
        </p:nvSpPr>
        <p:spPr>
          <a:xfrm>
            <a:off x="107504" y="1052736"/>
            <a:ext cx="5040560" cy="5580181"/>
          </a:xfrm>
        </p:spPr>
        <p:txBody>
          <a:bodyPr>
            <a:normAutofit/>
          </a:bodyPr>
          <a:lstStyle/>
          <a:p>
            <a:pPr marL="0" indent="0">
              <a:buNone/>
            </a:pPr>
            <a:r>
              <a:rPr lang="en-US" altLang="ja-JP" sz="3600" dirty="0"/>
              <a:t>1934</a:t>
            </a:r>
            <a:r>
              <a:rPr lang="ja-JP" altLang="en-US" sz="3600" dirty="0"/>
              <a:t>年（昭和</a:t>
            </a:r>
            <a:r>
              <a:rPr lang="en-US" altLang="ja-JP" sz="3600" dirty="0"/>
              <a:t>9</a:t>
            </a:r>
            <a:r>
              <a:rPr lang="ja-JP" altLang="en-US" sz="3600" dirty="0"/>
              <a:t>年）姫路城昭和の大修理</a:t>
            </a:r>
          </a:p>
          <a:p>
            <a:pPr marL="0" indent="0">
              <a:buNone/>
            </a:pPr>
            <a:r>
              <a:rPr lang="ja-JP" altLang="en-US" sz="2400" dirty="0"/>
              <a:t> 姫路城は慶長</a:t>
            </a:r>
            <a:r>
              <a:rPr lang="en-US" altLang="ja-JP" sz="2400" dirty="0"/>
              <a:t>14</a:t>
            </a:r>
            <a:r>
              <a:rPr lang="ja-JP" altLang="en-US" sz="2400" dirty="0"/>
              <a:t>年（</a:t>
            </a:r>
            <a:r>
              <a:rPr lang="en-US" altLang="ja-JP" sz="2400" dirty="0"/>
              <a:t>1609</a:t>
            </a:r>
            <a:r>
              <a:rPr lang="ja-JP" altLang="en-US" sz="2400" dirty="0"/>
              <a:t>年）に現在の形に近いものが出来上がり、その後幾多の修理を重ねました。</a:t>
            </a:r>
            <a:endParaRPr lang="en-US" altLang="ja-JP" sz="2400" dirty="0"/>
          </a:p>
          <a:p>
            <a:pPr marL="0" indent="0">
              <a:buNone/>
            </a:pPr>
            <a:r>
              <a:rPr lang="ja-JP" altLang="en-US" sz="2400" dirty="0"/>
              <a:t>この写真の工事は法隆寺と並ぶ昭和の二大修理と呼ばれました。</a:t>
            </a:r>
            <a:endParaRPr lang="en-US" altLang="ja-JP" sz="2400" dirty="0"/>
          </a:p>
          <a:p>
            <a:pPr marL="0" indent="0">
              <a:buNone/>
            </a:pPr>
            <a:r>
              <a:rPr lang="ja-JP" altLang="en-US" sz="2400" dirty="0"/>
              <a:t>大規模な丸太足場が天守閣を覆うように組まれました。</a:t>
            </a:r>
          </a:p>
          <a:p>
            <a:pPr marL="0" indent="0">
              <a:buNone/>
            </a:pPr>
            <a:r>
              <a:rPr lang="ja-JP" altLang="en-US" sz="2400" dirty="0"/>
              <a:t>修理は昭和</a:t>
            </a:r>
            <a:r>
              <a:rPr lang="en-US" altLang="ja-JP" sz="2400" dirty="0"/>
              <a:t>9</a:t>
            </a:r>
            <a:r>
              <a:rPr lang="ja-JP" altLang="en-US" sz="2400" dirty="0"/>
              <a:t>年（</a:t>
            </a:r>
            <a:r>
              <a:rPr lang="en-US" altLang="ja-JP" sz="2400" dirty="0"/>
              <a:t>1934</a:t>
            </a:r>
            <a:r>
              <a:rPr lang="ja-JP" altLang="en-US" sz="2400" dirty="0"/>
              <a:t>年）から国の直営工事として開始され、昭和</a:t>
            </a:r>
            <a:r>
              <a:rPr lang="en-US" altLang="ja-JP" sz="2400" dirty="0"/>
              <a:t>13</a:t>
            </a:r>
            <a:r>
              <a:rPr lang="ja-JP" altLang="en-US" sz="2400" dirty="0"/>
              <a:t>年（</a:t>
            </a:r>
            <a:r>
              <a:rPr lang="en-US" altLang="ja-JP" sz="2400" dirty="0"/>
              <a:t>1938</a:t>
            </a:r>
            <a:r>
              <a:rPr lang="ja-JP" altLang="en-US" sz="2400" dirty="0"/>
              <a:t>年）に完了しました。</a:t>
            </a:r>
            <a:endParaRPr kumimoji="1" lang="ja-JP" altLang="en-US" sz="24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899229"/>
            <a:ext cx="3845871"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2363" y="3860614"/>
            <a:ext cx="3891572" cy="277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4399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706090"/>
          </a:xfrm>
          <a:solidFill>
            <a:srgbClr val="FFC000">
              <a:alpha val="50000"/>
            </a:srgbClr>
          </a:solidFill>
        </p:spPr>
        <p:txBody>
          <a:bodyPr>
            <a:normAutofit fontScale="90000"/>
          </a:bodyPr>
          <a:lstStyle/>
          <a:p>
            <a:r>
              <a:rPr kumimoji="1" lang="ja-JP" altLang="en-US" dirty="0"/>
              <a:t>足場の歴史　昭和戦前　鋼管足場へ</a:t>
            </a:r>
          </a:p>
        </p:txBody>
      </p:sp>
      <p:sp>
        <p:nvSpPr>
          <p:cNvPr id="5" name="コンテンツ プレースホルダー 4"/>
          <p:cNvSpPr>
            <a:spLocks noGrp="1"/>
          </p:cNvSpPr>
          <p:nvPr>
            <p:ph idx="1"/>
          </p:nvPr>
        </p:nvSpPr>
        <p:spPr>
          <a:xfrm>
            <a:off x="107504" y="1052736"/>
            <a:ext cx="8928992" cy="5805263"/>
          </a:xfrm>
        </p:spPr>
        <p:txBody>
          <a:bodyPr>
            <a:normAutofit/>
          </a:bodyPr>
          <a:lstStyle/>
          <a:p>
            <a:pPr marL="0" indent="0">
              <a:buNone/>
            </a:pPr>
            <a:r>
              <a:rPr lang="en-US" altLang="ja-JP" sz="2400" dirty="0"/>
              <a:t>1937</a:t>
            </a:r>
            <a:r>
              <a:rPr lang="ja-JP" altLang="en-US" sz="2400" dirty="0"/>
              <a:t>年（昭和</a:t>
            </a:r>
            <a:r>
              <a:rPr lang="en-US" altLang="ja-JP" sz="2400" dirty="0"/>
              <a:t>12</a:t>
            </a:r>
            <a:r>
              <a:rPr lang="ja-JP" altLang="en-US" sz="2400" dirty="0"/>
              <a:t>年）</a:t>
            </a:r>
            <a:r>
              <a:rPr lang="en-US" altLang="ja-JP" sz="2400" dirty="0"/>
              <a:t>9</a:t>
            </a:r>
            <a:r>
              <a:rPr lang="ja-JP" altLang="en-US" sz="2400" dirty="0"/>
              <a:t>月</a:t>
            </a:r>
            <a:r>
              <a:rPr lang="en-US" altLang="ja-JP" sz="2400" dirty="0"/>
              <a:t>30</a:t>
            </a:r>
            <a:r>
              <a:rPr lang="ja-JP" altLang="en-US" sz="2400" dirty="0"/>
              <a:t>日</a:t>
            </a:r>
            <a:endParaRPr lang="en-US" altLang="ja-JP" sz="2400" dirty="0"/>
          </a:p>
          <a:p>
            <a:pPr marL="0" indent="0">
              <a:buNone/>
            </a:pPr>
            <a:r>
              <a:rPr lang="ja-JP" altLang="en-US" sz="2400" dirty="0"/>
              <a:t>「土木建築工事場安全及衛生規則</a:t>
            </a:r>
            <a:r>
              <a:rPr lang="en-US" altLang="ja-JP" sz="2400" dirty="0"/>
              <a:t>(</a:t>
            </a:r>
            <a:r>
              <a:rPr lang="ja-JP" altLang="en-US" sz="2400" dirty="0"/>
              <a:t>内務省令第</a:t>
            </a:r>
            <a:r>
              <a:rPr lang="en-US" altLang="ja-JP" sz="2400" dirty="0"/>
              <a:t>41 </a:t>
            </a:r>
            <a:r>
              <a:rPr lang="ja-JP" altLang="en-US" sz="2400" dirty="0"/>
              <a:t>号</a:t>
            </a:r>
            <a:r>
              <a:rPr lang="en-US" altLang="ja-JP" sz="2400" dirty="0"/>
              <a:t>)</a:t>
            </a:r>
            <a:r>
              <a:rPr lang="ja-JP" altLang="en-US" sz="2400" dirty="0"/>
              <a:t>公布</a:t>
            </a:r>
          </a:p>
          <a:p>
            <a:pPr marL="0" indent="0">
              <a:buNone/>
            </a:pPr>
            <a:r>
              <a:rPr lang="ja-JP" altLang="en-US" sz="2000" dirty="0"/>
              <a:t>　規則の文章から足場用鋼製金具等の存在が伺える（下記下線部分）。</a:t>
            </a:r>
            <a:endParaRPr lang="en-US" altLang="ja-JP" sz="2000" dirty="0"/>
          </a:p>
          <a:p>
            <a:pPr marL="0" indent="0">
              <a:buNone/>
            </a:pPr>
            <a:r>
              <a:rPr lang="en-US" altLang="ja-JP" sz="2400" dirty="0"/>
              <a:t>《</a:t>
            </a:r>
            <a:r>
              <a:rPr lang="ja-JP" altLang="en-US" sz="2400" dirty="0"/>
              <a:t>規則</a:t>
            </a:r>
            <a:r>
              <a:rPr lang="en-US" altLang="ja-JP" sz="2400" dirty="0"/>
              <a:t>》</a:t>
            </a:r>
          </a:p>
          <a:p>
            <a:pPr marL="357188" indent="-265113">
              <a:buNone/>
            </a:pPr>
            <a:r>
              <a:rPr lang="ja-JP" altLang="en-US" sz="2400" dirty="0"/>
              <a:t>四　</a:t>
            </a:r>
            <a:r>
              <a:rPr lang="ja-JP" altLang="en-US" sz="2400" b="1" dirty="0"/>
              <a:t>建地ノ接手</a:t>
            </a:r>
            <a:r>
              <a:rPr lang="ja-JP" altLang="en-US" sz="2400" dirty="0"/>
              <a:t>は</a:t>
            </a:r>
            <a:r>
              <a:rPr lang="ja-JP" altLang="en-US" sz="2400" b="1" dirty="0"/>
              <a:t>重合接手</a:t>
            </a:r>
            <a:r>
              <a:rPr lang="ja-JP" altLang="en-US" sz="2400" dirty="0"/>
              <a:t>二在リテハ接續部二於テ一米以上ヲ重ネ且二箇所以上二於テ緊縛シ</a:t>
            </a:r>
            <a:r>
              <a:rPr lang="ja-JP" altLang="en-US" sz="2400" b="1" dirty="0"/>
              <a:t>突合接手</a:t>
            </a:r>
            <a:r>
              <a:rPr lang="ja-JP" altLang="en-US" sz="2400" dirty="0"/>
              <a:t>二在リテハ適当ナル構造ヲ有スル二本組ノ建地又ハ適当なる構造ヲ有スル</a:t>
            </a:r>
            <a:r>
              <a:rPr lang="ja-JP" altLang="en-US" sz="2400" u="sng" dirty="0"/>
              <a:t>「カップリング」</a:t>
            </a:r>
            <a:r>
              <a:rPr lang="ja-JP" altLang="en-US" sz="2400" dirty="0"/>
              <a:t>ヲ使用シ</a:t>
            </a:r>
            <a:r>
              <a:rPr lang="ja-JP" altLang="en-US" sz="2400" u="sng" dirty="0"/>
              <a:t>「ボールト」</a:t>
            </a:r>
            <a:r>
              <a:rPr lang="ja-JP" altLang="en-US" sz="2400" dirty="0"/>
              <a:t>等ニテ締附クル鐵管製建地ヲ除クノ外長一米八十糎以上ノ添木ヲ用ヒ且四箇所以上二於テ緊縛スルコト</a:t>
            </a:r>
            <a:endParaRPr lang="en-US" altLang="ja-JP" sz="2400" dirty="0"/>
          </a:p>
          <a:p>
            <a:pPr marL="357188" indent="-265113">
              <a:buNone/>
            </a:pPr>
            <a:r>
              <a:rPr lang="ja-JP" altLang="en-US" sz="2400" dirty="0"/>
              <a:t>五　</a:t>
            </a:r>
            <a:r>
              <a:rPr lang="ja-JP" altLang="en-US" sz="2400" b="1" dirty="0"/>
              <a:t>建地、布、腕木</a:t>
            </a:r>
            <a:r>
              <a:rPr lang="ja-JP" altLang="en-US" sz="2400" dirty="0"/>
              <a:t>等ノ交叉部及接續部ハ</a:t>
            </a:r>
            <a:r>
              <a:rPr lang="ja-JP" altLang="en-US" sz="2400" b="1" u="sng" dirty="0"/>
              <a:t>金具、鐵線等ノ金属製材料</a:t>
            </a:r>
            <a:r>
              <a:rPr lang="ja-JP" altLang="en-US" sz="2400" dirty="0"/>
              <a:t>ニテ堅固二緊縛スルコト但シ足場ノ使用期間三月ヲ超エザルモノニ付テハ此ノ限二在ラズ</a:t>
            </a:r>
            <a:endParaRPr lang="en-US" altLang="ja-JP" sz="2400" dirty="0"/>
          </a:p>
          <a:p>
            <a:pPr marL="0" indent="0">
              <a:buNone/>
            </a:pPr>
            <a:endParaRPr lang="en-US" altLang="ja-JP" sz="4000" dirty="0"/>
          </a:p>
          <a:p>
            <a:pPr marL="0" indent="0">
              <a:buNone/>
            </a:pPr>
            <a:endParaRPr kumimoji="1" lang="ja-JP" altLang="en-US" sz="4000" dirty="0"/>
          </a:p>
        </p:txBody>
      </p:sp>
    </p:spTree>
    <p:extLst>
      <p:ext uri="{BB962C8B-B14F-4D97-AF65-F5344CB8AC3E}">
        <p14:creationId xmlns:p14="http://schemas.microsoft.com/office/powerpoint/2010/main" val="455931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980728"/>
          </a:xfrm>
          <a:solidFill>
            <a:srgbClr val="FFC000">
              <a:alpha val="50000"/>
            </a:srgbClr>
          </a:solidFill>
        </p:spPr>
        <p:txBody>
          <a:bodyPr>
            <a:normAutofit/>
          </a:bodyPr>
          <a:lstStyle/>
          <a:p>
            <a:r>
              <a:rPr kumimoji="1" lang="ja-JP" altLang="en-US" dirty="0"/>
              <a:t>足場の歴史　　昭和戦前　鋼管足場へ</a:t>
            </a:r>
          </a:p>
        </p:txBody>
      </p:sp>
      <p:sp>
        <p:nvSpPr>
          <p:cNvPr id="5" name="コンテンツ プレースホルダー 4"/>
          <p:cNvSpPr>
            <a:spLocks noGrp="1"/>
          </p:cNvSpPr>
          <p:nvPr>
            <p:ph idx="1"/>
          </p:nvPr>
        </p:nvSpPr>
        <p:spPr>
          <a:xfrm>
            <a:off x="107504" y="1052736"/>
            <a:ext cx="4320480" cy="5805263"/>
          </a:xfrm>
        </p:spPr>
        <p:txBody>
          <a:bodyPr>
            <a:normAutofit/>
          </a:bodyPr>
          <a:lstStyle/>
          <a:p>
            <a:pPr marL="0" indent="0">
              <a:buNone/>
            </a:pPr>
            <a:r>
              <a:rPr lang="ja-JP" altLang="en-US" sz="2400" dirty="0"/>
              <a:t>現在、足場に鋼管が使用されたという記録があるのは昭和</a:t>
            </a:r>
            <a:r>
              <a:rPr lang="en-US" altLang="ja-JP" sz="2400" dirty="0"/>
              <a:t>6</a:t>
            </a:r>
            <a:r>
              <a:rPr lang="ja-JP" altLang="en-US" sz="2400" dirty="0"/>
              <a:t>年の明治屋本店の工事だけですが、昭和初期に出願された実用新案を見ると、多くの足場用鋼製部品があります。</a:t>
            </a:r>
            <a:endParaRPr lang="en-US" altLang="ja-JP" sz="2400" dirty="0"/>
          </a:p>
          <a:p>
            <a:pPr marL="0" indent="0">
              <a:buNone/>
            </a:pPr>
            <a:r>
              <a:rPr lang="ja-JP" altLang="en-US" sz="2400" dirty="0"/>
              <a:t>昭和</a:t>
            </a:r>
            <a:r>
              <a:rPr lang="en-US" altLang="ja-JP" sz="2400" dirty="0"/>
              <a:t>11</a:t>
            </a:r>
            <a:r>
              <a:rPr lang="ja-JP" altLang="en-US" sz="2400" dirty="0"/>
              <a:t>年にはイギリスの業者が鋼管を緊結するために使用する</a:t>
            </a:r>
            <a:r>
              <a:rPr lang="en-US" altLang="ja-JP" sz="2400" b="1" dirty="0"/>
              <a:t>U</a:t>
            </a:r>
            <a:r>
              <a:rPr lang="ja-JP" altLang="en-US" sz="2400" b="1" dirty="0"/>
              <a:t>字型に曲げた金具</a:t>
            </a:r>
            <a:r>
              <a:rPr lang="ja-JP" altLang="en-US" sz="2400" dirty="0"/>
              <a:t>の実用新案を申請しています。</a:t>
            </a:r>
            <a:endParaRPr lang="en-US" altLang="ja-JP" sz="2400" dirty="0"/>
          </a:p>
          <a:p>
            <a:pPr marL="0" indent="0">
              <a:buNone/>
            </a:pPr>
            <a:r>
              <a:rPr lang="ja-JP" altLang="en-US" sz="2400" dirty="0"/>
              <a:t>どれも商品としての使用実績は確認できませんが、市場に足場に使用する鋼製部品が生まれつつあったことは確かでしょう。</a:t>
            </a:r>
            <a:endParaRPr kumimoji="1" lang="ja-JP" altLang="en-US" sz="2400"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68761"/>
            <a:ext cx="4572000" cy="4791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539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864096"/>
          </a:xfrm>
          <a:solidFill>
            <a:srgbClr val="FFC000">
              <a:alpha val="50000"/>
            </a:srgbClr>
          </a:solidFill>
        </p:spPr>
        <p:txBody>
          <a:bodyPr>
            <a:normAutofit/>
          </a:bodyPr>
          <a:lstStyle/>
          <a:p>
            <a:r>
              <a:rPr kumimoji="1" lang="ja-JP" altLang="en-US" dirty="0"/>
              <a:t>足場の歴史　　昭和戦後　丸太足場</a:t>
            </a:r>
          </a:p>
        </p:txBody>
      </p:sp>
      <p:sp>
        <p:nvSpPr>
          <p:cNvPr id="5" name="コンテンツ プレースホルダー 4"/>
          <p:cNvSpPr>
            <a:spLocks noGrp="1"/>
          </p:cNvSpPr>
          <p:nvPr>
            <p:ph idx="1"/>
          </p:nvPr>
        </p:nvSpPr>
        <p:spPr>
          <a:xfrm>
            <a:off x="107504" y="915057"/>
            <a:ext cx="8928992" cy="2009887"/>
          </a:xfrm>
        </p:spPr>
        <p:txBody>
          <a:bodyPr>
            <a:normAutofit/>
          </a:bodyPr>
          <a:lstStyle/>
          <a:p>
            <a:pPr marL="0" indent="0">
              <a:buNone/>
            </a:pPr>
            <a:r>
              <a:rPr lang="ja-JP" altLang="en-US" sz="3600" dirty="0"/>
              <a:t>現代（昭和後期</a:t>
            </a:r>
            <a:r>
              <a:rPr lang="en-US" altLang="ja-JP" sz="3600" dirty="0"/>
              <a:t>〜</a:t>
            </a:r>
            <a:r>
              <a:rPr lang="ja-JP" altLang="en-US" sz="3600" dirty="0"/>
              <a:t>平成）</a:t>
            </a:r>
          </a:p>
          <a:p>
            <a:pPr marL="0" indent="0">
              <a:buNone/>
            </a:pPr>
            <a:r>
              <a:rPr lang="en-US" altLang="ja-JP" sz="2600" dirty="0"/>
              <a:t>1947</a:t>
            </a:r>
            <a:r>
              <a:rPr lang="ja-JP" altLang="en-US" sz="2600" dirty="0"/>
              <a:t>年（昭和</a:t>
            </a:r>
            <a:r>
              <a:rPr lang="en-US" altLang="ja-JP" sz="2600" dirty="0"/>
              <a:t>22</a:t>
            </a:r>
            <a:r>
              <a:rPr lang="ja-JP" altLang="en-US" sz="2600" dirty="0"/>
              <a:t>年）労働基準法</a:t>
            </a:r>
            <a:r>
              <a:rPr lang="en-US" altLang="ja-JP" sz="2600" dirty="0"/>
              <a:t>(</a:t>
            </a:r>
            <a:r>
              <a:rPr lang="ja-JP" altLang="en-US" sz="2600" dirty="0"/>
              <a:t>法律第</a:t>
            </a:r>
            <a:r>
              <a:rPr lang="en-US" altLang="ja-JP" sz="2600" dirty="0"/>
              <a:t>49</a:t>
            </a:r>
            <a:r>
              <a:rPr lang="ja-JP" altLang="en-US" sz="2600" dirty="0"/>
              <a:t>号</a:t>
            </a:r>
            <a:r>
              <a:rPr lang="en-US" altLang="ja-JP" sz="2600" dirty="0"/>
              <a:t>)</a:t>
            </a:r>
            <a:r>
              <a:rPr lang="ja-JP" altLang="en-US" sz="2600" dirty="0"/>
              <a:t>成立</a:t>
            </a:r>
          </a:p>
          <a:p>
            <a:pPr marL="0" indent="0">
              <a:buNone/>
            </a:pPr>
            <a:r>
              <a:rPr lang="ja-JP" altLang="en-US" sz="2600" dirty="0"/>
              <a:t>内務省令等の諸法令が「労働安全衛生規則」</a:t>
            </a:r>
            <a:r>
              <a:rPr lang="en-US" altLang="ja-JP" sz="2600" dirty="0"/>
              <a:t>(</a:t>
            </a:r>
            <a:r>
              <a:rPr lang="ja-JP" altLang="en-US" sz="2600" dirty="0"/>
              <a:t>労働省令第</a:t>
            </a:r>
            <a:r>
              <a:rPr lang="en-US" altLang="ja-JP" sz="2600" dirty="0"/>
              <a:t>9</a:t>
            </a:r>
            <a:r>
              <a:rPr lang="ja-JP" altLang="en-US" sz="2600" dirty="0"/>
              <a:t>号</a:t>
            </a:r>
            <a:r>
              <a:rPr lang="en-US" altLang="ja-JP" sz="2600" dirty="0"/>
              <a:t>)</a:t>
            </a:r>
            <a:r>
              <a:rPr lang="ja-JP" altLang="en-US" sz="2600" dirty="0"/>
              <a:t>及び「事業付属寄宿舎規程」</a:t>
            </a:r>
            <a:r>
              <a:rPr lang="en-US" altLang="ja-JP" sz="2600" dirty="0"/>
              <a:t>(</a:t>
            </a:r>
            <a:r>
              <a:rPr lang="ja-JP" altLang="en-US" sz="2600" dirty="0"/>
              <a:t>労働省令第</a:t>
            </a:r>
            <a:r>
              <a:rPr lang="en-US" altLang="ja-JP" sz="2600" dirty="0"/>
              <a:t>7</a:t>
            </a:r>
            <a:r>
              <a:rPr lang="ja-JP" altLang="en-US" sz="2600" dirty="0"/>
              <a:t>号</a:t>
            </a:r>
            <a:r>
              <a:rPr lang="en-US" altLang="ja-JP" sz="2600" dirty="0"/>
              <a:t>)</a:t>
            </a:r>
            <a:r>
              <a:rPr lang="ja-JP" altLang="en-US" sz="2600" dirty="0" err="1"/>
              <a:t>に統</a:t>
            </a:r>
            <a:r>
              <a:rPr lang="ja-JP" altLang="en-US" sz="2600" dirty="0"/>
              <a:t>合されました。</a:t>
            </a:r>
          </a:p>
          <a:p>
            <a:pPr marL="0" indent="0" algn="ctr">
              <a:buNone/>
            </a:pPr>
            <a:endParaRPr kumimoji="1" lang="ja-JP" altLang="en-US" sz="4000"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443" y="2924944"/>
            <a:ext cx="8422013" cy="3842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9061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822722"/>
          </a:xfrm>
          <a:solidFill>
            <a:srgbClr val="FFC000">
              <a:alpha val="50000"/>
            </a:srgbClr>
          </a:solidFill>
        </p:spPr>
        <p:txBody>
          <a:bodyPr>
            <a:normAutofit/>
          </a:bodyPr>
          <a:lstStyle/>
          <a:p>
            <a:r>
              <a:rPr kumimoji="1" lang="ja-JP" altLang="en-US" dirty="0"/>
              <a:t>足場の歴史　　昭和戦後　丸太足場</a:t>
            </a:r>
          </a:p>
        </p:txBody>
      </p:sp>
      <p:sp>
        <p:nvSpPr>
          <p:cNvPr id="5" name="コンテンツ プレースホルダー 4"/>
          <p:cNvSpPr>
            <a:spLocks noGrp="1"/>
          </p:cNvSpPr>
          <p:nvPr>
            <p:ph idx="1"/>
          </p:nvPr>
        </p:nvSpPr>
        <p:spPr>
          <a:xfrm>
            <a:off x="117928" y="822722"/>
            <a:ext cx="5216612" cy="5805263"/>
          </a:xfrm>
        </p:spPr>
        <p:txBody>
          <a:bodyPr>
            <a:noAutofit/>
          </a:bodyPr>
          <a:lstStyle/>
          <a:p>
            <a:pPr marL="0" indent="0">
              <a:buNone/>
            </a:pPr>
            <a:r>
              <a:rPr lang="ja-JP" altLang="en-US" sz="2400" dirty="0">
                <a:latin typeface="+mn-ea"/>
              </a:rPr>
              <a:t>労働安全衛生規則第三款  丸太足場</a:t>
            </a:r>
          </a:p>
          <a:p>
            <a:pPr marL="0" indent="0">
              <a:buNone/>
            </a:pPr>
            <a:r>
              <a:rPr lang="ja-JP" altLang="en-US" sz="2400" dirty="0">
                <a:latin typeface="+mn-ea"/>
              </a:rPr>
              <a:t>第</a:t>
            </a:r>
            <a:r>
              <a:rPr lang="en-US" altLang="ja-JP" sz="2400" dirty="0">
                <a:latin typeface="+mn-ea"/>
              </a:rPr>
              <a:t>569</a:t>
            </a:r>
            <a:r>
              <a:rPr lang="ja-JP" altLang="en-US" sz="2400" dirty="0">
                <a:latin typeface="+mn-ea"/>
              </a:rPr>
              <a:t>条  丸太足場は、</a:t>
            </a:r>
            <a:endParaRPr lang="en-US" altLang="ja-JP" sz="2400" dirty="0">
              <a:latin typeface="+mn-ea"/>
            </a:endParaRPr>
          </a:p>
          <a:p>
            <a:pPr marL="742950" indent="-293688">
              <a:buFont typeface="+mj-lt"/>
              <a:buAutoNum type="arabicPeriod"/>
            </a:pPr>
            <a:r>
              <a:rPr lang="ja-JP" altLang="en-US" sz="2200" b="1" dirty="0">
                <a:latin typeface="+mn-ea"/>
              </a:rPr>
              <a:t>建地の間隔</a:t>
            </a:r>
            <a:r>
              <a:rPr lang="ja-JP" altLang="en-US" sz="2200" dirty="0">
                <a:latin typeface="+mn-ea"/>
              </a:rPr>
              <a:t>は、</a:t>
            </a:r>
            <a:r>
              <a:rPr lang="en-US" altLang="ja-JP" sz="2200" dirty="0">
                <a:latin typeface="+mn-ea"/>
              </a:rPr>
              <a:t>2.5</a:t>
            </a:r>
            <a:r>
              <a:rPr lang="ja-JP" altLang="en-US" sz="2200" dirty="0" err="1">
                <a:latin typeface="+mn-ea"/>
              </a:rPr>
              <a:t>ｍ</a:t>
            </a:r>
            <a:r>
              <a:rPr lang="ja-JP" altLang="en-US" sz="2200" dirty="0">
                <a:latin typeface="+mn-ea"/>
              </a:rPr>
              <a:t>以下とし、地上第一の布は、</a:t>
            </a:r>
            <a:r>
              <a:rPr lang="en-US" altLang="ja-JP" sz="2200" dirty="0">
                <a:latin typeface="+mn-ea"/>
              </a:rPr>
              <a:t>3</a:t>
            </a:r>
            <a:r>
              <a:rPr lang="ja-JP" altLang="en-US" sz="2200" dirty="0" err="1">
                <a:latin typeface="+mn-ea"/>
              </a:rPr>
              <a:t>ｍ</a:t>
            </a:r>
            <a:r>
              <a:rPr lang="ja-JP" altLang="en-US" sz="2200" dirty="0">
                <a:latin typeface="+mn-ea"/>
              </a:rPr>
              <a:t>以下の位置に設けること。</a:t>
            </a:r>
          </a:p>
          <a:p>
            <a:pPr marL="742950" indent="-293688">
              <a:buFont typeface="+mj-lt"/>
              <a:buAutoNum type="arabicPeriod"/>
            </a:pPr>
            <a:r>
              <a:rPr lang="ja-JP" altLang="en-US" sz="2200" b="1" dirty="0">
                <a:latin typeface="+mn-ea"/>
              </a:rPr>
              <a:t>建地の脚部</a:t>
            </a:r>
            <a:r>
              <a:rPr lang="ja-JP" altLang="en-US" sz="2200" dirty="0">
                <a:latin typeface="+mn-ea"/>
              </a:rPr>
              <a:t>には、滑動又は沈下を防止するため、建地の根本を埋め込み、根がらみを設け、皿板を使用する等の措置を講ずること。</a:t>
            </a:r>
          </a:p>
          <a:p>
            <a:pPr marL="742950" indent="-293688">
              <a:buFont typeface="+mj-lt"/>
              <a:buAutoNum type="arabicPeriod"/>
            </a:pPr>
            <a:r>
              <a:rPr lang="ja-JP" altLang="en-US" sz="2200" b="1" dirty="0">
                <a:latin typeface="+mn-ea"/>
              </a:rPr>
              <a:t>建地の継手</a:t>
            </a:r>
            <a:r>
              <a:rPr lang="ja-JP" altLang="en-US" sz="2200" dirty="0">
                <a:latin typeface="+mn-ea"/>
              </a:rPr>
              <a:t>が重合せ継手の場合は、接続部において、</a:t>
            </a:r>
            <a:r>
              <a:rPr lang="en-US" altLang="ja-JP" sz="2200" dirty="0">
                <a:latin typeface="+mn-ea"/>
              </a:rPr>
              <a:t>1</a:t>
            </a:r>
            <a:r>
              <a:rPr lang="ja-JP" altLang="en-US" sz="2200" dirty="0" err="1">
                <a:latin typeface="+mn-ea"/>
              </a:rPr>
              <a:t>ｍ</a:t>
            </a:r>
            <a:r>
              <a:rPr lang="ja-JP" altLang="en-US" sz="2200" dirty="0">
                <a:latin typeface="+mn-ea"/>
              </a:rPr>
              <a:t>以上を重ねて二箇所以上において縛り、建地の継手が突合せ継手の場合には、二本組の建地とし、</a:t>
            </a:r>
            <a:r>
              <a:rPr lang="en-US" altLang="ja-JP" sz="2200" dirty="0">
                <a:latin typeface="+mn-ea"/>
              </a:rPr>
              <a:t>1.8</a:t>
            </a:r>
            <a:r>
              <a:rPr lang="ja-JP" altLang="en-US" sz="2200" dirty="0" err="1">
                <a:latin typeface="+mn-ea"/>
              </a:rPr>
              <a:t>ｍ</a:t>
            </a:r>
            <a:r>
              <a:rPr lang="ja-JP" altLang="en-US" sz="2200" dirty="0">
                <a:latin typeface="+mn-ea"/>
              </a:rPr>
              <a:t>以上の添木を用いて四箇所以上縛ること。</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2895" y="1304764"/>
            <a:ext cx="3622746" cy="45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円/楕円 5"/>
          <p:cNvSpPr/>
          <p:nvPr/>
        </p:nvSpPr>
        <p:spPr>
          <a:xfrm>
            <a:off x="5719653" y="4918347"/>
            <a:ext cx="1084595" cy="576064"/>
          </a:xfrm>
          <a:prstGeom prst="ellipse">
            <a:avLst/>
          </a:prstGeom>
          <a:solidFill>
            <a:srgbClr val="FFC000">
              <a:alpha val="51000"/>
            </a:srgbClr>
          </a:solidFill>
          <a:ln>
            <a:solidFill>
              <a:srgbClr val="FF0000">
                <a:alpha val="4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95000"/>
                    <a:lumOff val="5000"/>
                  </a:schemeClr>
                </a:solidFill>
              </a:rPr>
              <a:t>根がらみ</a:t>
            </a:r>
          </a:p>
        </p:txBody>
      </p:sp>
      <p:sp>
        <p:nvSpPr>
          <p:cNvPr id="7" name="円/楕円 6"/>
          <p:cNvSpPr/>
          <p:nvPr/>
        </p:nvSpPr>
        <p:spPr>
          <a:xfrm>
            <a:off x="8028384" y="5442287"/>
            <a:ext cx="648071" cy="576064"/>
          </a:xfrm>
          <a:prstGeom prst="ellipse">
            <a:avLst/>
          </a:prstGeom>
          <a:solidFill>
            <a:srgbClr val="FFC000">
              <a:alpha val="51000"/>
            </a:srgbClr>
          </a:solidFill>
          <a:ln>
            <a:solidFill>
              <a:srgbClr val="FF0000">
                <a:alpha val="4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95000"/>
                    <a:lumOff val="5000"/>
                  </a:schemeClr>
                </a:solidFill>
              </a:rPr>
              <a:t>皿板</a:t>
            </a:r>
          </a:p>
        </p:txBody>
      </p:sp>
      <p:sp>
        <p:nvSpPr>
          <p:cNvPr id="8" name="円/楕円 7"/>
          <p:cNvSpPr/>
          <p:nvPr/>
        </p:nvSpPr>
        <p:spPr>
          <a:xfrm>
            <a:off x="5796136" y="3992347"/>
            <a:ext cx="648071" cy="576064"/>
          </a:xfrm>
          <a:prstGeom prst="ellipse">
            <a:avLst/>
          </a:prstGeom>
          <a:solidFill>
            <a:srgbClr val="FFC000">
              <a:alpha val="51000"/>
            </a:srgbClr>
          </a:solidFill>
          <a:ln>
            <a:solidFill>
              <a:srgbClr val="FF0000">
                <a:alpha val="4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95000"/>
                    <a:lumOff val="5000"/>
                  </a:schemeClr>
                </a:solidFill>
              </a:rPr>
              <a:t>布</a:t>
            </a:r>
          </a:p>
        </p:txBody>
      </p:sp>
    </p:spTree>
    <p:extLst>
      <p:ext uri="{BB962C8B-B14F-4D97-AF65-F5344CB8AC3E}">
        <p14:creationId xmlns:p14="http://schemas.microsoft.com/office/powerpoint/2010/main" val="4170679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8550" y="44624"/>
            <a:ext cx="9125450" cy="706090"/>
          </a:xfrm>
          <a:solidFill>
            <a:srgbClr val="FFC000">
              <a:alpha val="50000"/>
            </a:srgbClr>
          </a:solidFill>
        </p:spPr>
        <p:txBody>
          <a:bodyPr>
            <a:normAutofit fontScale="90000"/>
          </a:bodyPr>
          <a:lstStyle/>
          <a:p>
            <a:r>
              <a:rPr kumimoji="1" lang="ja-JP" altLang="en-US" dirty="0"/>
              <a:t>足場の歴史　　昭和戦後　丸太足場</a:t>
            </a:r>
          </a:p>
        </p:txBody>
      </p:sp>
      <p:sp>
        <p:nvSpPr>
          <p:cNvPr id="5" name="コンテンツ プレースホルダー 4"/>
          <p:cNvSpPr>
            <a:spLocks noGrp="1"/>
          </p:cNvSpPr>
          <p:nvPr>
            <p:ph idx="1"/>
          </p:nvPr>
        </p:nvSpPr>
        <p:spPr>
          <a:xfrm>
            <a:off x="107504" y="1052736"/>
            <a:ext cx="4536504" cy="5805263"/>
          </a:xfrm>
        </p:spPr>
        <p:txBody>
          <a:bodyPr>
            <a:normAutofit fontScale="55000" lnSpcReduction="20000"/>
          </a:bodyPr>
          <a:lstStyle/>
          <a:p>
            <a:pPr marL="0" indent="0">
              <a:lnSpc>
                <a:spcPct val="120000"/>
              </a:lnSpc>
              <a:spcBef>
                <a:spcPts val="0"/>
              </a:spcBef>
              <a:buNone/>
            </a:pPr>
            <a:r>
              <a:rPr lang="ja-JP" altLang="en-US" sz="3600" dirty="0"/>
              <a:t>労働安全衛生規則第三款  丸太足場</a:t>
            </a:r>
          </a:p>
          <a:p>
            <a:pPr marL="0" indent="0">
              <a:lnSpc>
                <a:spcPct val="120000"/>
              </a:lnSpc>
              <a:spcBef>
                <a:spcPts val="0"/>
              </a:spcBef>
              <a:buNone/>
            </a:pPr>
            <a:r>
              <a:rPr lang="ja-JP" altLang="en-US" sz="3600" dirty="0"/>
              <a:t>（丸太足場）</a:t>
            </a:r>
          </a:p>
          <a:p>
            <a:pPr marL="0" indent="0">
              <a:lnSpc>
                <a:spcPct val="120000"/>
              </a:lnSpc>
              <a:spcBef>
                <a:spcPts val="0"/>
              </a:spcBef>
              <a:buNone/>
            </a:pPr>
            <a:r>
              <a:rPr lang="ja-JP" altLang="en-US" sz="3600" dirty="0"/>
              <a:t>四  </a:t>
            </a:r>
            <a:r>
              <a:rPr lang="ja-JP" altLang="en-US" sz="3600" b="1" dirty="0"/>
              <a:t>建地、布、腕木</a:t>
            </a:r>
            <a:r>
              <a:rPr lang="ja-JP" altLang="en-US" sz="3600" dirty="0"/>
              <a:t>等の接続部及び交差   部は、鉄線その他丈夫な材料で堅固に縛ること。</a:t>
            </a:r>
          </a:p>
          <a:p>
            <a:pPr marL="0" indent="0">
              <a:lnSpc>
                <a:spcPct val="120000"/>
              </a:lnSpc>
              <a:spcBef>
                <a:spcPts val="0"/>
              </a:spcBef>
              <a:buNone/>
            </a:pPr>
            <a:r>
              <a:rPr lang="ja-JP" altLang="en-US" sz="3600" dirty="0"/>
              <a:t>  五  </a:t>
            </a:r>
            <a:r>
              <a:rPr lang="ja-JP" altLang="en-US" sz="3600" b="1" dirty="0"/>
              <a:t>筋かい</a:t>
            </a:r>
            <a:r>
              <a:rPr lang="ja-JP" altLang="en-US" sz="3600" dirty="0"/>
              <a:t>で補強すること。</a:t>
            </a:r>
          </a:p>
          <a:p>
            <a:pPr marL="0" indent="0">
              <a:lnSpc>
                <a:spcPct val="120000"/>
              </a:lnSpc>
              <a:spcBef>
                <a:spcPts val="0"/>
              </a:spcBef>
              <a:buNone/>
            </a:pPr>
            <a:r>
              <a:rPr lang="ja-JP" altLang="en-US" sz="3600" dirty="0"/>
              <a:t>  六  一側足場、本足場又は張出し足場であるものにあつては、次に定めるところにより、</a:t>
            </a:r>
            <a:r>
              <a:rPr lang="ja-JP" altLang="en-US" sz="3600" b="1" dirty="0"/>
              <a:t>壁つなぎ</a:t>
            </a:r>
            <a:r>
              <a:rPr lang="ja-JP" altLang="en-US" sz="3600" dirty="0"/>
              <a:t>又は </a:t>
            </a:r>
            <a:r>
              <a:rPr lang="ja-JP" altLang="en-US" sz="3600" b="1" dirty="0"/>
              <a:t>控え</a:t>
            </a:r>
            <a:r>
              <a:rPr lang="ja-JP" altLang="en-US" sz="3600" dirty="0"/>
              <a:t>を設けること。</a:t>
            </a:r>
          </a:p>
          <a:p>
            <a:pPr marL="623888" indent="-531813">
              <a:lnSpc>
                <a:spcPct val="120000"/>
              </a:lnSpc>
              <a:spcBef>
                <a:spcPts val="0"/>
              </a:spcBef>
              <a:buNone/>
            </a:pPr>
            <a:r>
              <a:rPr lang="ja-JP" altLang="en-US" sz="3600" dirty="0"/>
              <a:t>    イ  間隔は、垂直方向に</a:t>
            </a:r>
            <a:r>
              <a:rPr lang="ja-JP" altLang="en-US" sz="3600" dirty="0" err="1"/>
              <a:t>あつては</a:t>
            </a:r>
            <a:r>
              <a:rPr lang="en-US" altLang="ja-JP" sz="3600" dirty="0"/>
              <a:t>5.5</a:t>
            </a:r>
            <a:r>
              <a:rPr lang="ja-JP" altLang="en-US" sz="3600" dirty="0" err="1"/>
              <a:t>ｍ</a:t>
            </a:r>
            <a:r>
              <a:rPr lang="ja-JP" altLang="en-US" sz="3600" dirty="0"/>
              <a:t>以下、水平方向にあつては</a:t>
            </a:r>
            <a:r>
              <a:rPr lang="en-US" altLang="ja-JP" sz="3600" dirty="0"/>
              <a:t>7.5</a:t>
            </a:r>
            <a:r>
              <a:rPr lang="ja-JP" altLang="en-US" sz="3600" dirty="0" err="1"/>
              <a:t>ｍ</a:t>
            </a:r>
            <a:r>
              <a:rPr lang="ja-JP" altLang="en-US" sz="3600" dirty="0"/>
              <a:t>以下とすること。</a:t>
            </a:r>
          </a:p>
          <a:p>
            <a:pPr marL="623888" indent="-623888">
              <a:lnSpc>
                <a:spcPct val="120000"/>
              </a:lnSpc>
              <a:spcBef>
                <a:spcPts val="0"/>
              </a:spcBef>
              <a:buNone/>
            </a:pPr>
            <a:r>
              <a:rPr lang="ja-JP" altLang="en-US" sz="3600" dirty="0"/>
              <a:t>    ロ  鋼管、丸太等の材料を用いて堅固なものとすること。</a:t>
            </a:r>
          </a:p>
          <a:p>
            <a:pPr marL="623888" indent="-623888">
              <a:lnSpc>
                <a:spcPct val="120000"/>
              </a:lnSpc>
              <a:spcBef>
                <a:spcPts val="0"/>
              </a:spcBef>
              <a:buNone/>
            </a:pPr>
            <a:r>
              <a:rPr lang="ja-JP" altLang="en-US" sz="3600" dirty="0"/>
              <a:t>    ハ  引張材と圧縮材とで構成されているものであるときは、引張材と圧縮材との間隔は、</a:t>
            </a:r>
            <a:r>
              <a:rPr lang="en-US" altLang="ja-JP" sz="3600" dirty="0"/>
              <a:t>1</a:t>
            </a:r>
            <a:r>
              <a:rPr lang="ja-JP" altLang="en-US" sz="3600" dirty="0" err="1"/>
              <a:t>ｍ</a:t>
            </a:r>
            <a:r>
              <a:rPr lang="ja-JP" altLang="en-US" sz="3600" dirty="0"/>
              <a:t>以内とすること。</a:t>
            </a:r>
          </a:p>
          <a:p>
            <a:pPr marL="0" indent="0">
              <a:buNone/>
            </a:pPr>
            <a:endParaRPr kumimoji="1" lang="ja-JP" altLang="en-US" sz="4000"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4241" y="908720"/>
            <a:ext cx="4402584" cy="489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円/楕円 1"/>
          <p:cNvSpPr/>
          <p:nvPr/>
        </p:nvSpPr>
        <p:spPr>
          <a:xfrm>
            <a:off x="5868144" y="4191831"/>
            <a:ext cx="648071" cy="576064"/>
          </a:xfrm>
          <a:prstGeom prst="ellipse">
            <a:avLst/>
          </a:prstGeom>
          <a:solidFill>
            <a:srgbClr val="FFC000">
              <a:alpha val="51000"/>
            </a:srgbClr>
          </a:solidFill>
          <a:ln>
            <a:solidFill>
              <a:srgbClr val="FF0000">
                <a:alpha val="4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lumMod val="95000"/>
                    <a:lumOff val="5000"/>
                  </a:schemeClr>
                </a:solidFill>
              </a:rPr>
              <a:t>建地</a:t>
            </a:r>
          </a:p>
        </p:txBody>
      </p:sp>
      <p:sp>
        <p:nvSpPr>
          <p:cNvPr id="6" name="円/楕円 5"/>
          <p:cNvSpPr/>
          <p:nvPr/>
        </p:nvSpPr>
        <p:spPr>
          <a:xfrm>
            <a:off x="7884368" y="2708920"/>
            <a:ext cx="648071" cy="576064"/>
          </a:xfrm>
          <a:prstGeom prst="ellipse">
            <a:avLst/>
          </a:prstGeom>
          <a:solidFill>
            <a:srgbClr val="FFC000">
              <a:alpha val="51000"/>
            </a:srgbClr>
          </a:solidFill>
          <a:ln>
            <a:solidFill>
              <a:srgbClr val="FF0000">
                <a:alpha val="4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95000"/>
                    <a:lumOff val="5000"/>
                  </a:schemeClr>
                </a:solidFill>
              </a:rPr>
              <a:t>布</a:t>
            </a:r>
          </a:p>
        </p:txBody>
      </p:sp>
      <p:sp>
        <p:nvSpPr>
          <p:cNvPr id="7" name="円/楕円 6"/>
          <p:cNvSpPr/>
          <p:nvPr/>
        </p:nvSpPr>
        <p:spPr>
          <a:xfrm>
            <a:off x="5659607" y="2708920"/>
            <a:ext cx="648071" cy="576064"/>
          </a:xfrm>
          <a:prstGeom prst="ellipse">
            <a:avLst/>
          </a:prstGeom>
          <a:solidFill>
            <a:srgbClr val="FFC000">
              <a:alpha val="51000"/>
            </a:srgbClr>
          </a:solidFill>
          <a:ln>
            <a:solidFill>
              <a:srgbClr val="FF0000">
                <a:alpha val="4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95000"/>
                    <a:lumOff val="5000"/>
                  </a:schemeClr>
                </a:solidFill>
              </a:rPr>
              <a:t>腕木</a:t>
            </a:r>
          </a:p>
        </p:txBody>
      </p:sp>
      <p:sp>
        <p:nvSpPr>
          <p:cNvPr id="8" name="円/楕円 7"/>
          <p:cNvSpPr/>
          <p:nvPr/>
        </p:nvSpPr>
        <p:spPr>
          <a:xfrm>
            <a:off x="7509362" y="4005064"/>
            <a:ext cx="648071" cy="576064"/>
          </a:xfrm>
          <a:prstGeom prst="ellipse">
            <a:avLst/>
          </a:prstGeom>
          <a:solidFill>
            <a:srgbClr val="FFC000">
              <a:alpha val="51000"/>
            </a:srgbClr>
          </a:solidFill>
          <a:ln>
            <a:solidFill>
              <a:srgbClr val="FF0000">
                <a:alpha val="4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lumMod val="95000"/>
                    <a:lumOff val="5000"/>
                  </a:schemeClr>
                </a:solidFill>
              </a:rPr>
              <a:t>筋交</a:t>
            </a:r>
          </a:p>
        </p:txBody>
      </p:sp>
    </p:spTree>
    <p:extLst>
      <p:ext uri="{BB962C8B-B14F-4D97-AF65-F5344CB8AC3E}">
        <p14:creationId xmlns:p14="http://schemas.microsoft.com/office/powerpoint/2010/main" val="1987622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5745" y="0"/>
            <a:ext cx="9149745" cy="870117"/>
          </a:xfrm>
          <a:solidFill>
            <a:srgbClr val="FFC000">
              <a:alpha val="50000"/>
            </a:srgbClr>
          </a:solidFill>
        </p:spPr>
        <p:txBody>
          <a:bodyPr>
            <a:normAutofit/>
          </a:bodyPr>
          <a:lstStyle/>
          <a:p>
            <a:r>
              <a:rPr kumimoji="1" lang="ja-JP" altLang="en-US" dirty="0"/>
              <a:t>足場の歴史　　古代</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68539" y="908720"/>
            <a:ext cx="5894078" cy="210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5745" y="1196752"/>
            <a:ext cx="3963297" cy="4524315"/>
          </a:xfrm>
          <a:prstGeom prst="rect">
            <a:avLst/>
          </a:prstGeom>
        </p:spPr>
        <p:txBody>
          <a:bodyPr wrap="square">
            <a:spAutoFit/>
          </a:bodyPr>
          <a:lstStyle/>
          <a:p>
            <a:r>
              <a:rPr lang="ja-JP" altLang="en-US" sz="2000" dirty="0"/>
              <a:t>　</a:t>
            </a:r>
            <a:r>
              <a:rPr lang="ja-JP" altLang="en-US" sz="2400" b="1" dirty="0">
                <a:latin typeface="+mn-ea"/>
              </a:rPr>
              <a:t>足場の歴史は古く、</a:t>
            </a:r>
            <a:endParaRPr lang="en-US" altLang="ja-JP" sz="2400" b="1" dirty="0">
              <a:latin typeface="+mn-ea"/>
            </a:endParaRPr>
          </a:p>
          <a:p>
            <a:r>
              <a:rPr lang="ja-JP" altLang="en-US" sz="2400" b="1" dirty="0">
                <a:latin typeface="+mn-ea"/>
              </a:rPr>
              <a:t>エジプトのピラミッド</a:t>
            </a:r>
            <a:endParaRPr lang="en-US" altLang="ja-JP" sz="2400" b="1" dirty="0">
              <a:latin typeface="+mn-ea"/>
            </a:endParaRPr>
          </a:p>
          <a:p>
            <a:r>
              <a:rPr lang="ja-JP" altLang="en-US" sz="2400" b="1" dirty="0">
                <a:latin typeface="+mn-ea"/>
              </a:rPr>
              <a:t>や中国の万里の長</a:t>
            </a:r>
            <a:endParaRPr lang="en-US" altLang="ja-JP" sz="2400" b="1" dirty="0">
              <a:latin typeface="+mn-ea"/>
            </a:endParaRPr>
          </a:p>
          <a:p>
            <a:r>
              <a:rPr lang="ja-JP" altLang="en-US" sz="2400" b="1" dirty="0">
                <a:latin typeface="+mn-ea"/>
              </a:rPr>
              <a:t>城にも足場が使用</a:t>
            </a:r>
            <a:endParaRPr lang="en-US" altLang="ja-JP" sz="2400" b="1" dirty="0">
              <a:latin typeface="+mn-ea"/>
            </a:endParaRPr>
          </a:p>
          <a:p>
            <a:r>
              <a:rPr lang="ja-JP" altLang="en-US" sz="2400" b="1" dirty="0">
                <a:latin typeface="+mn-ea"/>
              </a:rPr>
              <a:t>されたといわれています。</a:t>
            </a:r>
            <a:endParaRPr lang="en-US" altLang="ja-JP" sz="2400" b="1" dirty="0">
              <a:latin typeface="+mn-ea"/>
            </a:endParaRPr>
          </a:p>
          <a:p>
            <a:endParaRPr lang="ja-JP" altLang="en-US" sz="2400" b="1" dirty="0">
              <a:latin typeface="+mn-ea"/>
            </a:endParaRPr>
          </a:p>
          <a:p>
            <a:r>
              <a:rPr lang="ja-JP" altLang="en-US" sz="2400" b="1" dirty="0">
                <a:latin typeface="+mn-ea"/>
              </a:rPr>
              <a:t>　足場の原型は、泥のレンガや砂礫を積み上げただけの簡単なものから木材や竹を加工し組み上げた現代の足場につながるものまで様々でした。</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368" y="3010319"/>
            <a:ext cx="5279249" cy="3847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3422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9516" y="16943"/>
            <a:ext cx="9153516" cy="706090"/>
          </a:xfrm>
          <a:solidFill>
            <a:srgbClr val="FFC000">
              <a:alpha val="50000"/>
            </a:srgbClr>
          </a:solidFill>
        </p:spPr>
        <p:txBody>
          <a:bodyPr>
            <a:normAutofit fontScale="90000"/>
          </a:bodyPr>
          <a:lstStyle/>
          <a:p>
            <a:r>
              <a:rPr kumimoji="1" lang="ja-JP" altLang="en-US" dirty="0"/>
              <a:t>足場の歴史　　昭和戦後</a:t>
            </a:r>
          </a:p>
        </p:txBody>
      </p:sp>
      <p:sp>
        <p:nvSpPr>
          <p:cNvPr id="5" name="コンテンツ プレースホルダー 4"/>
          <p:cNvSpPr>
            <a:spLocks noGrp="1"/>
          </p:cNvSpPr>
          <p:nvPr>
            <p:ph idx="1"/>
          </p:nvPr>
        </p:nvSpPr>
        <p:spPr>
          <a:xfrm>
            <a:off x="102746" y="836712"/>
            <a:ext cx="8928992" cy="5805263"/>
          </a:xfrm>
        </p:spPr>
        <p:txBody>
          <a:bodyPr>
            <a:normAutofit/>
          </a:bodyPr>
          <a:lstStyle/>
          <a:p>
            <a:pPr marL="0" indent="0">
              <a:buNone/>
            </a:pPr>
            <a:r>
              <a:rPr lang="en-US" altLang="ja-JP" sz="2400" dirty="0"/>
              <a:t>1950</a:t>
            </a:r>
            <a:r>
              <a:rPr lang="ja-JP" altLang="en-US" sz="2400" dirty="0"/>
              <a:t>年代に入ると、林野庁が</a:t>
            </a:r>
            <a:r>
              <a:rPr lang="ja-JP" altLang="en-US" sz="2400" dirty="0">
                <a:highlight>
                  <a:srgbClr val="FFFF00"/>
                </a:highlight>
              </a:rPr>
              <a:t>木材資源利用合理化推進運動</a:t>
            </a:r>
            <a:r>
              <a:rPr lang="ja-JP" altLang="en-US" sz="2400" dirty="0"/>
              <a:t>を、とくに木材の消耗が甚だしい仮設設備がやり玉に上がります。</a:t>
            </a:r>
            <a:endParaRPr lang="en-US" altLang="ja-JP" sz="2400" dirty="0"/>
          </a:p>
          <a:p>
            <a:pPr marL="0" indent="0">
              <a:buNone/>
            </a:pPr>
            <a:r>
              <a:rPr lang="ja-JP" altLang="en-US" sz="2400" dirty="0"/>
              <a:t>そこで</a:t>
            </a:r>
            <a:r>
              <a:rPr lang="en-US" altLang="ja-JP" sz="2400" dirty="0"/>
              <a:t>1953</a:t>
            </a:r>
            <a:r>
              <a:rPr lang="ja-JP" altLang="en-US" sz="2400" dirty="0"/>
              <a:t>年春に大手建設会社の技術者の集まりで鋼管足場の研究会が発足し、</a:t>
            </a:r>
            <a:r>
              <a:rPr lang="ja-JP" altLang="en-US" sz="2400" b="1" dirty="0"/>
              <a:t>単管足場の緊結部に用いるクランプ</a:t>
            </a:r>
            <a:r>
              <a:rPr lang="ja-JP" altLang="en-US" sz="2400" dirty="0"/>
              <a:t>を開発します。</a:t>
            </a:r>
          </a:p>
          <a:p>
            <a:pPr marL="0" indent="0">
              <a:buNone/>
            </a:pPr>
            <a:r>
              <a:rPr lang="en-US" altLang="ja-JP" sz="2400" dirty="0"/>
              <a:t>1953</a:t>
            </a:r>
            <a:r>
              <a:rPr lang="ja-JP" altLang="en-US" sz="2400" dirty="0"/>
              <a:t>昭和２８年、大手建設会社の技術者の集まりである「水曜会」において、丸太足場に替えて</a:t>
            </a:r>
            <a:r>
              <a:rPr lang="en-US" altLang="ja-JP" sz="2400" dirty="0"/>
              <a:t>｢</a:t>
            </a:r>
            <a:r>
              <a:rPr lang="ja-JP" altLang="en-US" sz="2400" dirty="0"/>
              <a:t>鋼管製の足場</a:t>
            </a:r>
            <a:r>
              <a:rPr lang="en-US" altLang="ja-JP" sz="2400" dirty="0"/>
              <a:t>｣</a:t>
            </a:r>
            <a:r>
              <a:rPr lang="ja-JP" altLang="en-US" sz="2400" dirty="0"/>
              <a:t>が検討され、その後中央仮設鋼機株式会社（現中央ビルト工業株式会社）の代表取締役であった都築力雄氏が</a:t>
            </a:r>
            <a:r>
              <a:rPr lang="en-US" altLang="ja-JP" sz="2400" dirty="0"/>
              <a:t>｢</a:t>
            </a:r>
            <a:r>
              <a:rPr lang="ja-JP" altLang="en-US" sz="2400" dirty="0"/>
              <a:t>建築技術研究会（水曜会が改称されたもの）</a:t>
            </a:r>
            <a:r>
              <a:rPr lang="en-US" altLang="ja-JP" sz="2400" dirty="0"/>
              <a:t>｣</a:t>
            </a:r>
            <a:r>
              <a:rPr lang="ja-JP" altLang="en-US" sz="2400" dirty="0"/>
              <a:t>が主催する鋼管足場の研究会のメンバーに加わり、単管足場の緊結部であるクランプの開発が行われました。</a:t>
            </a:r>
          </a:p>
          <a:p>
            <a:pPr marL="0" indent="0">
              <a:buNone/>
            </a:pPr>
            <a:endParaRPr kumimoji="1" lang="ja-JP" altLang="en-US" sz="4000" dirty="0"/>
          </a:p>
        </p:txBody>
      </p:sp>
      <p:pic>
        <p:nvPicPr>
          <p:cNvPr id="3" name="図 2">
            <a:extLst>
              <a:ext uri="{FF2B5EF4-FFF2-40B4-BE49-F238E27FC236}">
                <a16:creationId xmlns:a16="http://schemas.microsoft.com/office/drawing/2014/main" id="{4FDFBEAA-D322-CEFB-2F34-6590BC0F0983}"/>
              </a:ext>
            </a:extLst>
          </p:cNvPr>
          <p:cNvPicPr>
            <a:picLocks noChangeAspect="1"/>
          </p:cNvPicPr>
          <p:nvPr/>
        </p:nvPicPr>
        <p:blipFill>
          <a:blip r:embed="rId3"/>
          <a:stretch>
            <a:fillRect/>
          </a:stretch>
        </p:blipFill>
        <p:spPr>
          <a:xfrm>
            <a:off x="611560" y="4883007"/>
            <a:ext cx="2736304" cy="1974993"/>
          </a:xfrm>
          <a:prstGeom prst="rect">
            <a:avLst/>
          </a:prstGeom>
        </p:spPr>
      </p:pic>
      <p:pic>
        <p:nvPicPr>
          <p:cNvPr id="7" name="図 6">
            <a:extLst>
              <a:ext uri="{FF2B5EF4-FFF2-40B4-BE49-F238E27FC236}">
                <a16:creationId xmlns:a16="http://schemas.microsoft.com/office/drawing/2014/main" id="{01946D7E-4829-4BDB-C70B-5B669E03CA52}"/>
              </a:ext>
            </a:extLst>
          </p:cNvPr>
          <p:cNvPicPr>
            <a:picLocks noChangeAspect="1"/>
          </p:cNvPicPr>
          <p:nvPr/>
        </p:nvPicPr>
        <p:blipFill>
          <a:blip r:embed="rId4"/>
          <a:stretch>
            <a:fillRect/>
          </a:stretch>
        </p:blipFill>
        <p:spPr>
          <a:xfrm>
            <a:off x="4139512" y="4883006"/>
            <a:ext cx="1872647" cy="1872647"/>
          </a:xfrm>
          <a:prstGeom prst="rect">
            <a:avLst/>
          </a:prstGeom>
        </p:spPr>
      </p:pic>
      <p:pic>
        <p:nvPicPr>
          <p:cNvPr id="9" name="図 8">
            <a:extLst>
              <a:ext uri="{FF2B5EF4-FFF2-40B4-BE49-F238E27FC236}">
                <a16:creationId xmlns:a16="http://schemas.microsoft.com/office/drawing/2014/main" id="{CEFC6BDF-44DF-A6E6-E25D-219DC220BF19}"/>
              </a:ext>
            </a:extLst>
          </p:cNvPr>
          <p:cNvPicPr>
            <a:picLocks noChangeAspect="1"/>
          </p:cNvPicPr>
          <p:nvPr/>
        </p:nvPicPr>
        <p:blipFill>
          <a:blip r:embed="rId5"/>
          <a:stretch>
            <a:fillRect/>
          </a:stretch>
        </p:blipFill>
        <p:spPr>
          <a:xfrm>
            <a:off x="6692623" y="4855649"/>
            <a:ext cx="1951754" cy="1919043"/>
          </a:xfrm>
          <a:prstGeom prst="rect">
            <a:avLst/>
          </a:prstGeom>
        </p:spPr>
      </p:pic>
    </p:spTree>
    <p:extLst>
      <p:ext uri="{BB962C8B-B14F-4D97-AF65-F5344CB8AC3E}">
        <p14:creationId xmlns:p14="http://schemas.microsoft.com/office/powerpoint/2010/main" val="1366107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706090"/>
          </a:xfrm>
          <a:solidFill>
            <a:srgbClr val="FFC000">
              <a:alpha val="50000"/>
            </a:srgbClr>
          </a:solidFill>
        </p:spPr>
        <p:txBody>
          <a:bodyPr>
            <a:normAutofit fontScale="90000"/>
          </a:bodyPr>
          <a:lstStyle/>
          <a:p>
            <a:r>
              <a:rPr kumimoji="1" lang="ja-JP" altLang="en-US" dirty="0"/>
              <a:t>足場の歴史　　昭和２０年代</a:t>
            </a:r>
          </a:p>
        </p:txBody>
      </p:sp>
      <p:sp>
        <p:nvSpPr>
          <p:cNvPr id="5" name="コンテンツ プレースホルダー 4"/>
          <p:cNvSpPr>
            <a:spLocks noGrp="1"/>
          </p:cNvSpPr>
          <p:nvPr>
            <p:ph idx="1"/>
          </p:nvPr>
        </p:nvSpPr>
        <p:spPr>
          <a:xfrm>
            <a:off x="107504" y="836713"/>
            <a:ext cx="8928992" cy="5544616"/>
          </a:xfrm>
        </p:spPr>
        <p:txBody>
          <a:bodyPr>
            <a:normAutofit fontScale="70000" lnSpcReduction="20000"/>
          </a:bodyPr>
          <a:lstStyle/>
          <a:p>
            <a:pPr marL="0" indent="0">
              <a:buNone/>
            </a:pPr>
            <a:r>
              <a:rPr lang="en-US" altLang="ja-JP" sz="4000" dirty="0"/>
              <a:t>1952</a:t>
            </a:r>
            <a:r>
              <a:rPr lang="ja-JP" altLang="en-US" sz="4000" dirty="0"/>
              <a:t>年（昭和</a:t>
            </a:r>
            <a:r>
              <a:rPr lang="en-US" altLang="ja-JP" sz="4000" dirty="0"/>
              <a:t>27</a:t>
            </a:r>
            <a:r>
              <a:rPr lang="ja-JP" altLang="en-US" sz="4000" dirty="0"/>
              <a:t>年）</a:t>
            </a:r>
            <a:r>
              <a:rPr lang="en-US" altLang="ja-JP" sz="4000" dirty="0"/>
              <a:t>9</a:t>
            </a:r>
            <a:r>
              <a:rPr lang="ja-JP" altLang="en-US" sz="4000" dirty="0"/>
              <a:t>月　わが国初の建</a:t>
            </a:r>
            <a:r>
              <a:rPr lang="ja-JP" altLang="en-US" sz="4000" dirty="0" err="1"/>
              <a:t>わくを</a:t>
            </a:r>
            <a:r>
              <a:rPr lang="ja-JP" altLang="en-US" sz="4000" dirty="0"/>
              <a:t>三井物産が輸入しました。</a:t>
            </a:r>
          </a:p>
          <a:p>
            <a:pPr marL="0" indent="0">
              <a:buNone/>
            </a:pPr>
            <a:r>
              <a:rPr lang="ja-JP" altLang="en-US" sz="4000" dirty="0"/>
              <a:t>輸入したのは三井物産で</a:t>
            </a:r>
            <a:r>
              <a:rPr lang="en-US" altLang="ja-JP" sz="4000" dirty="0"/>
              <a:t>‘BEATTY SAFWAY SCAFFOLD</a:t>
            </a:r>
            <a:r>
              <a:rPr lang="ja-JP" altLang="en-US" sz="4000" dirty="0"/>
              <a:t>（サンフランシスコ）</a:t>
            </a:r>
            <a:r>
              <a:rPr lang="en-US" altLang="ja-JP" sz="4000" dirty="0"/>
              <a:t>’</a:t>
            </a:r>
            <a:r>
              <a:rPr lang="ja-JP" altLang="en-US" sz="4000" dirty="0"/>
              <a:t>から輸入し、名古屋に陸揚げされました。</a:t>
            </a:r>
            <a:endParaRPr lang="en-US" altLang="ja-JP" sz="4000" dirty="0"/>
          </a:p>
          <a:p>
            <a:pPr marL="0" indent="0">
              <a:buNone/>
            </a:pPr>
            <a:r>
              <a:rPr lang="ja-JP" altLang="en-US" sz="4000" dirty="0"/>
              <a:t>昭和２８年５月にビテイ・スキャフォード株式会社（日本）が、枠組足場部材の製作を株式会社石井鉄工所の高浜工場に依頼し、これが国産の第１号となりました。</a:t>
            </a:r>
            <a:endParaRPr lang="en-US" altLang="ja-JP" sz="4000" dirty="0"/>
          </a:p>
          <a:p>
            <a:pPr marL="0" indent="0">
              <a:buNone/>
            </a:pPr>
            <a:r>
              <a:rPr lang="ja-JP" altLang="en-US" sz="4000" dirty="0"/>
              <a:t>現在でも建わくを「</a:t>
            </a:r>
            <a:r>
              <a:rPr lang="ja-JP" altLang="en-US" sz="4000" dirty="0">
                <a:highlight>
                  <a:srgbClr val="FFFF00"/>
                </a:highlight>
              </a:rPr>
              <a:t>ビテイ</a:t>
            </a:r>
            <a:r>
              <a:rPr lang="ja-JP" altLang="en-US" sz="4000" dirty="0"/>
              <a:t>」と呼ぶことがあるのはこの会社の創設者、</a:t>
            </a:r>
            <a:r>
              <a:rPr lang="en-US" altLang="ja-JP" sz="4000" dirty="0"/>
              <a:t>David E. Beatty</a:t>
            </a:r>
            <a:r>
              <a:rPr lang="ja-JP" altLang="en-US" sz="4000" dirty="0"/>
              <a:t>（デビッド・イー・ビテイ）氏の名前から来ています。</a:t>
            </a:r>
            <a:endParaRPr lang="en-US" altLang="ja-JP" sz="4000" dirty="0"/>
          </a:p>
          <a:p>
            <a:pPr marL="0" indent="0">
              <a:buNone/>
            </a:pPr>
            <a:r>
              <a:rPr lang="ja-JP" altLang="en-US" sz="4000" dirty="0"/>
              <a:t>ビテイ氏は</a:t>
            </a:r>
            <a:r>
              <a:rPr lang="en-US" altLang="ja-JP" sz="4000" dirty="0"/>
              <a:t>1940</a:t>
            </a:r>
            <a:r>
              <a:rPr lang="ja-JP" altLang="en-US" sz="4000" dirty="0"/>
              <a:t>年頃にアメリカで</a:t>
            </a:r>
            <a:endParaRPr lang="en-US" altLang="ja-JP" sz="4000" dirty="0"/>
          </a:p>
          <a:p>
            <a:pPr marL="0" indent="0">
              <a:buNone/>
            </a:pPr>
            <a:r>
              <a:rPr lang="ja-JP" altLang="en-US" sz="4000" dirty="0"/>
              <a:t>枠組足場の各種機材の特許を取</a:t>
            </a:r>
            <a:endParaRPr lang="en-US" altLang="ja-JP" sz="4000" dirty="0"/>
          </a:p>
          <a:p>
            <a:pPr marL="0" indent="0">
              <a:buNone/>
            </a:pPr>
            <a:r>
              <a:rPr lang="ja-JP" altLang="en-US" sz="4000" dirty="0"/>
              <a:t>得しています。図は当時ビテイ氏</a:t>
            </a:r>
            <a:endParaRPr lang="en-US" altLang="ja-JP" sz="4000" dirty="0"/>
          </a:p>
          <a:p>
            <a:pPr marL="0" indent="0">
              <a:buNone/>
            </a:pPr>
            <a:r>
              <a:rPr lang="ja-JP" altLang="en-US" sz="4000" dirty="0"/>
              <a:t>らが取得した時の特許図です。</a:t>
            </a:r>
            <a:endParaRPr kumimoji="1" lang="ja-JP" altLang="en-US" sz="40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4412189"/>
            <a:ext cx="2323331" cy="2365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3989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274638"/>
            <a:ext cx="8229600" cy="706090"/>
          </a:xfrm>
          <a:solidFill>
            <a:srgbClr val="FFC000">
              <a:alpha val="50000"/>
            </a:srgbClr>
          </a:solidFill>
        </p:spPr>
        <p:txBody>
          <a:bodyPr>
            <a:normAutofit fontScale="90000"/>
          </a:bodyPr>
          <a:lstStyle/>
          <a:p>
            <a:r>
              <a:rPr kumimoji="1" lang="ja-JP" altLang="en-US" dirty="0"/>
              <a:t>足場の歴史　　昭和戦後</a:t>
            </a:r>
          </a:p>
        </p:txBody>
      </p:sp>
      <p:sp>
        <p:nvSpPr>
          <p:cNvPr id="5" name="コンテンツ プレースホルダー 4"/>
          <p:cNvSpPr>
            <a:spLocks noGrp="1"/>
          </p:cNvSpPr>
          <p:nvPr>
            <p:ph idx="1"/>
          </p:nvPr>
        </p:nvSpPr>
        <p:spPr>
          <a:xfrm>
            <a:off x="107504" y="1052736"/>
            <a:ext cx="8928992" cy="5805263"/>
          </a:xfrm>
        </p:spPr>
        <p:txBody>
          <a:bodyPr>
            <a:normAutofit/>
          </a:bodyPr>
          <a:lstStyle/>
          <a:p>
            <a:pPr marL="0" indent="0">
              <a:buNone/>
            </a:pPr>
            <a:r>
              <a:rPr lang="ja-JP" altLang="en-US" sz="2800" dirty="0"/>
              <a:t>アメリカでデイビット・イー・ビティ氏が考案した鋼製足場、いわゆるビティ足場が広く普及していました。鳥居型の建枠を縦方向に積み重ねるとともに横方向を交差筋かい</a:t>
            </a:r>
            <a:r>
              <a:rPr lang="en-US" altLang="ja-JP" sz="2800" dirty="0"/>
              <a:t>(</a:t>
            </a:r>
            <a:r>
              <a:rPr lang="ja-JP" altLang="en-US" sz="2800" dirty="0"/>
              <a:t>ブレース</a:t>
            </a:r>
            <a:r>
              <a:rPr lang="en-US" altLang="ja-JP" sz="2800" dirty="0"/>
              <a:t>)</a:t>
            </a:r>
            <a:r>
              <a:rPr lang="ja-JP" altLang="en-US" sz="2800" dirty="0" err="1"/>
              <a:t>、</a:t>
            </a:r>
            <a:r>
              <a:rPr lang="ja-JP" altLang="en-US" sz="2800" dirty="0"/>
              <a:t>鋼製布板につなぐ足場で、高い強度が評価さ</a:t>
            </a:r>
            <a:endParaRPr lang="en-US" altLang="ja-JP" sz="2800" dirty="0"/>
          </a:p>
          <a:p>
            <a:pPr marL="0" indent="0">
              <a:buNone/>
            </a:pPr>
            <a:r>
              <a:rPr lang="ja-JP" altLang="en-US" sz="2800" dirty="0"/>
              <a:t>れ、アメリカ国内だけでなく</a:t>
            </a:r>
            <a:endParaRPr lang="en-US" altLang="ja-JP" sz="2800" dirty="0"/>
          </a:p>
          <a:p>
            <a:pPr marL="0" indent="0">
              <a:buNone/>
            </a:pPr>
            <a:r>
              <a:rPr lang="ja-JP" altLang="en-US" sz="2800" dirty="0"/>
              <a:t>ヨーロッパにも技術輸出され</a:t>
            </a:r>
            <a:endParaRPr lang="en-US" altLang="ja-JP" sz="2800" dirty="0"/>
          </a:p>
          <a:p>
            <a:pPr marL="0" indent="0">
              <a:buNone/>
            </a:pPr>
            <a:r>
              <a:rPr lang="ja-JP" altLang="en-US" sz="2800" dirty="0"/>
              <a:t>ます。</a:t>
            </a:r>
            <a:endParaRPr kumimoji="1" lang="ja-JP" altLang="en-US" sz="28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0092" y="3068960"/>
            <a:ext cx="3642388" cy="3709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3913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1680" y="0"/>
            <a:ext cx="9132319" cy="980728"/>
          </a:xfrm>
          <a:solidFill>
            <a:srgbClr val="FFC000">
              <a:alpha val="50000"/>
            </a:srgbClr>
          </a:solidFill>
        </p:spPr>
        <p:txBody>
          <a:bodyPr>
            <a:normAutofit fontScale="90000"/>
          </a:bodyPr>
          <a:lstStyle/>
          <a:p>
            <a:r>
              <a:rPr kumimoji="1" lang="ja-JP" altLang="en-US" dirty="0"/>
              <a:t>足場の歴史　　昭和２９年　鋼管足場へ</a:t>
            </a:r>
          </a:p>
        </p:txBody>
      </p:sp>
      <p:sp>
        <p:nvSpPr>
          <p:cNvPr id="5" name="コンテンツ プレースホルダー 4"/>
          <p:cNvSpPr>
            <a:spLocks noGrp="1"/>
          </p:cNvSpPr>
          <p:nvPr>
            <p:ph idx="1"/>
          </p:nvPr>
        </p:nvSpPr>
        <p:spPr>
          <a:xfrm>
            <a:off x="107504" y="1052736"/>
            <a:ext cx="4860540" cy="5805263"/>
          </a:xfrm>
        </p:spPr>
        <p:txBody>
          <a:bodyPr>
            <a:normAutofit/>
          </a:bodyPr>
          <a:lstStyle/>
          <a:p>
            <a:pPr marL="0" indent="0">
              <a:buNone/>
            </a:pPr>
            <a:r>
              <a:rPr lang="en-US" altLang="ja-JP" sz="2400" dirty="0"/>
              <a:t>1954</a:t>
            </a:r>
            <a:r>
              <a:rPr lang="ja-JP" altLang="en-US" sz="2400" dirty="0"/>
              <a:t>昭和</a:t>
            </a:r>
            <a:r>
              <a:rPr lang="en-US" altLang="ja-JP" sz="2400" dirty="0"/>
              <a:t>29</a:t>
            </a:r>
            <a:r>
              <a:rPr lang="ja-JP" altLang="en-US" sz="2400" dirty="0"/>
              <a:t>年、東京大手町の東京産業会館の建築工事（株式会社竹中工務店の設計施工による）の施工現場で単管足場が使用されました。</a:t>
            </a:r>
            <a:endParaRPr lang="en-US" altLang="ja-JP" sz="2400" dirty="0"/>
          </a:p>
          <a:p>
            <a:pPr marL="0" indent="0">
              <a:buNone/>
            </a:pPr>
            <a:r>
              <a:rPr lang="ja-JP" altLang="en-US" sz="2400" dirty="0"/>
              <a:t>これが日本で初めて、</a:t>
            </a:r>
            <a:r>
              <a:rPr lang="ja-JP" altLang="en-US" sz="2400" b="1" dirty="0">
                <a:highlight>
                  <a:srgbClr val="FFFF00"/>
                </a:highlight>
              </a:rPr>
              <a:t>単管足場</a:t>
            </a:r>
            <a:r>
              <a:rPr lang="ja-JP" altLang="en-US" sz="2400" dirty="0"/>
              <a:t>が用いられた工事です。</a:t>
            </a:r>
            <a:endParaRPr lang="en-US" altLang="ja-JP" sz="2400" dirty="0"/>
          </a:p>
          <a:p>
            <a:pPr marL="0" indent="0">
              <a:buNone/>
            </a:pPr>
            <a:r>
              <a:rPr lang="ja-JP" altLang="en-US" sz="2400" dirty="0"/>
              <a:t>当初の単管足場は、丸太を鋼管に、丸太を結束する</a:t>
            </a:r>
            <a:r>
              <a:rPr lang="ja-JP" altLang="en-US" sz="2400" b="1" dirty="0"/>
              <a:t>番線をクランプに</a:t>
            </a:r>
            <a:r>
              <a:rPr lang="ja-JP" altLang="en-US" sz="2400" dirty="0"/>
              <a:t>変えた形式のものでした。</a:t>
            </a:r>
            <a:endParaRPr kumimoji="1" lang="ja-JP" altLang="en-US" sz="24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052735"/>
            <a:ext cx="3701293" cy="5859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雲形吹き出し 5"/>
          <p:cNvSpPr/>
          <p:nvPr/>
        </p:nvSpPr>
        <p:spPr>
          <a:xfrm>
            <a:off x="3077834" y="5517232"/>
            <a:ext cx="2088232" cy="836712"/>
          </a:xfrm>
          <a:prstGeom prst="cloudCallout">
            <a:avLst>
              <a:gd name="adj1" fmla="val 59581"/>
              <a:gd name="adj2" fmla="val -94685"/>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tx1">
                    <a:lumMod val="95000"/>
                    <a:lumOff val="5000"/>
                  </a:schemeClr>
                </a:solidFill>
              </a:rPr>
              <a:t>番線</a:t>
            </a:r>
          </a:p>
        </p:txBody>
      </p:sp>
    </p:spTree>
    <p:extLst>
      <p:ext uri="{BB962C8B-B14F-4D97-AF65-F5344CB8AC3E}">
        <p14:creationId xmlns:p14="http://schemas.microsoft.com/office/powerpoint/2010/main" val="3739055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894730"/>
          </a:xfrm>
          <a:solidFill>
            <a:srgbClr val="FFC000">
              <a:alpha val="50000"/>
            </a:srgbClr>
          </a:solidFill>
        </p:spPr>
        <p:txBody>
          <a:bodyPr>
            <a:normAutofit fontScale="90000"/>
          </a:bodyPr>
          <a:lstStyle/>
          <a:p>
            <a:r>
              <a:rPr kumimoji="1" lang="ja-JP" altLang="en-US" dirty="0"/>
              <a:t>足場の歴史　　昭和２７年　鋼管足場へ</a:t>
            </a:r>
          </a:p>
        </p:txBody>
      </p:sp>
      <p:sp>
        <p:nvSpPr>
          <p:cNvPr id="5" name="コンテンツ プレースホルダー 4"/>
          <p:cNvSpPr>
            <a:spLocks noGrp="1"/>
          </p:cNvSpPr>
          <p:nvPr>
            <p:ph idx="1"/>
          </p:nvPr>
        </p:nvSpPr>
        <p:spPr>
          <a:xfrm>
            <a:off x="107504" y="1052736"/>
            <a:ext cx="8938398" cy="2016223"/>
          </a:xfrm>
        </p:spPr>
        <p:txBody>
          <a:bodyPr>
            <a:normAutofit fontScale="62500" lnSpcReduction="20000"/>
          </a:bodyPr>
          <a:lstStyle/>
          <a:p>
            <a:pPr marL="0" indent="0">
              <a:lnSpc>
                <a:spcPct val="120000"/>
              </a:lnSpc>
              <a:spcBef>
                <a:spcPts val="0"/>
              </a:spcBef>
              <a:buNone/>
            </a:pPr>
            <a:r>
              <a:rPr lang="en-US" altLang="ja-JP" sz="4000" dirty="0"/>
              <a:t>1952</a:t>
            </a:r>
            <a:r>
              <a:rPr lang="ja-JP" altLang="en-US" sz="4000" dirty="0"/>
              <a:t>年（昭和</a:t>
            </a:r>
            <a:r>
              <a:rPr lang="en-US" altLang="ja-JP" sz="4000" dirty="0"/>
              <a:t>27</a:t>
            </a:r>
            <a:r>
              <a:rPr lang="ja-JP" altLang="en-US" sz="4000" dirty="0"/>
              <a:t>年）</a:t>
            </a:r>
            <a:r>
              <a:rPr lang="en-US" altLang="ja-JP" sz="4000" dirty="0"/>
              <a:t>11</a:t>
            </a:r>
            <a:r>
              <a:rPr lang="ja-JP" altLang="en-US" sz="4000" dirty="0"/>
              <a:t>月にわが国初の鋼製脚立を製造</a:t>
            </a:r>
          </a:p>
          <a:p>
            <a:pPr marL="0" indent="0">
              <a:lnSpc>
                <a:spcPct val="120000"/>
              </a:lnSpc>
              <a:spcBef>
                <a:spcPts val="0"/>
              </a:spcBef>
              <a:buNone/>
            </a:pPr>
            <a:r>
              <a:rPr lang="ja-JP" altLang="en-US" sz="4000" dirty="0"/>
              <a:t>中央商事㈱（現在の中央ビルト工業㈱）の都筑力雄氏考案により、わが国初の</a:t>
            </a:r>
            <a:r>
              <a:rPr lang="ja-JP" altLang="en-US" sz="4000" dirty="0">
                <a:highlight>
                  <a:srgbClr val="FFFF00"/>
                </a:highlight>
              </a:rPr>
              <a:t>鋼製脚立</a:t>
            </a:r>
            <a:r>
              <a:rPr lang="ja-JP" altLang="en-US" sz="4000" dirty="0"/>
              <a:t>製造した。</a:t>
            </a:r>
            <a:endParaRPr lang="en-US" altLang="ja-JP" sz="4000" dirty="0"/>
          </a:p>
          <a:p>
            <a:pPr marL="0" indent="0">
              <a:lnSpc>
                <a:spcPct val="120000"/>
              </a:lnSpc>
              <a:spcBef>
                <a:spcPts val="0"/>
              </a:spcBef>
              <a:buNone/>
            </a:pPr>
            <a:r>
              <a:rPr lang="ja-JP" altLang="en-US" sz="4000" dirty="0"/>
              <a:t>それまでの木製脚立に比べ、この</a:t>
            </a:r>
            <a:r>
              <a:rPr lang="ja-JP" altLang="en-US" sz="4000" dirty="0">
                <a:highlight>
                  <a:srgbClr val="FFFF00"/>
                </a:highlight>
              </a:rPr>
              <a:t>鋼製脚立</a:t>
            </a:r>
            <a:r>
              <a:rPr lang="ja-JP" altLang="en-US" sz="4000" dirty="0"/>
              <a:t>は安定性に優れるなどユーザーの好評を博しました。</a:t>
            </a:r>
            <a:endParaRPr kumimoji="1" lang="ja-JP" altLang="en-US" sz="4000"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8478" y="3068960"/>
            <a:ext cx="3967423"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コンテンツ プレースホルダー 4"/>
          <p:cNvSpPr txBox="1">
            <a:spLocks/>
          </p:cNvSpPr>
          <p:nvPr/>
        </p:nvSpPr>
        <p:spPr>
          <a:xfrm>
            <a:off x="107504" y="3068960"/>
            <a:ext cx="5040560" cy="378904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ja-JP" altLang="en-US" sz="4000" dirty="0"/>
              <a:t>「何ごともあそびは必要であるように脚立設置時の安定性をよくするために、天板と脚柱上端との接合箇所に</a:t>
            </a:r>
            <a:r>
              <a:rPr lang="en-US" altLang="ja-JP" sz="4000" dirty="0"/>
              <a:t>'</a:t>
            </a:r>
            <a:r>
              <a:rPr lang="ja-JP" altLang="en-US" sz="4000" dirty="0"/>
              <a:t>ガタ</a:t>
            </a:r>
            <a:r>
              <a:rPr lang="en-US" altLang="ja-JP" sz="4000" dirty="0"/>
              <a:t>'</a:t>
            </a:r>
            <a:r>
              <a:rPr lang="ja-JP" altLang="en-US" sz="4000" dirty="0"/>
              <a:t>を設けることにした。</a:t>
            </a:r>
            <a:endParaRPr lang="en-US" altLang="ja-JP" sz="4000" dirty="0"/>
          </a:p>
          <a:p>
            <a:pPr marL="0" indent="0">
              <a:lnSpc>
                <a:spcPct val="120000"/>
              </a:lnSpc>
              <a:spcBef>
                <a:spcPts val="0"/>
              </a:spcBef>
              <a:buFont typeface="Arial" panose="020B0604020202020204" pitchFamily="34" charset="0"/>
              <a:buNone/>
            </a:pPr>
            <a:r>
              <a:rPr lang="ja-JP" altLang="en-US" sz="4000" dirty="0"/>
              <a:t>このことがユーザーニーズに的中した」とのこと。</a:t>
            </a:r>
            <a:endParaRPr lang="en-US" altLang="ja-JP" sz="4000" dirty="0"/>
          </a:p>
          <a:p>
            <a:pPr marL="0" indent="0">
              <a:lnSpc>
                <a:spcPct val="120000"/>
              </a:lnSpc>
              <a:spcBef>
                <a:spcPts val="0"/>
              </a:spcBef>
              <a:buFont typeface="Arial" panose="020B0604020202020204" pitchFamily="34" charset="0"/>
              <a:buNone/>
            </a:pPr>
            <a:r>
              <a:rPr lang="ja-JP" altLang="en-US" sz="4000" dirty="0"/>
              <a:t>これを受けて他メーカーも製造に進出し、鋼製化が一気に進みました</a:t>
            </a:r>
          </a:p>
        </p:txBody>
      </p:sp>
    </p:spTree>
    <p:extLst>
      <p:ext uri="{BB962C8B-B14F-4D97-AF65-F5344CB8AC3E}">
        <p14:creationId xmlns:p14="http://schemas.microsoft.com/office/powerpoint/2010/main" val="451342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980728"/>
          </a:xfrm>
          <a:solidFill>
            <a:srgbClr val="FFC000">
              <a:alpha val="50000"/>
            </a:srgbClr>
          </a:solidFill>
        </p:spPr>
        <p:txBody>
          <a:bodyPr>
            <a:normAutofit fontScale="90000"/>
          </a:bodyPr>
          <a:lstStyle/>
          <a:p>
            <a:r>
              <a:rPr kumimoji="1" lang="ja-JP" altLang="en-US" dirty="0"/>
              <a:t>足場の歴史　　昭和２８年　鋼管足場へ</a:t>
            </a:r>
          </a:p>
        </p:txBody>
      </p:sp>
      <p:sp>
        <p:nvSpPr>
          <p:cNvPr id="5" name="コンテンツ プレースホルダー 4"/>
          <p:cNvSpPr>
            <a:spLocks noGrp="1"/>
          </p:cNvSpPr>
          <p:nvPr>
            <p:ph idx="1"/>
          </p:nvPr>
        </p:nvSpPr>
        <p:spPr>
          <a:xfrm>
            <a:off x="107504" y="1052736"/>
            <a:ext cx="6192688" cy="5805263"/>
          </a:xfrm>
        </p:spPr>
        <p:txBody>
          <a:bodyPr>
            <a:normAutofit/>
          </a:bodyPr>
          <a:lstStyle/>
          <a:p>
            <a:pPr marL="0" indent="0">
              <a:buNone/>
            </a:pPr>
            <a:r>
              <a:rPr lang="en-US" altLang="ja-JP" sz="2800" dirty="0"/>
              <a:t>1953</a:t>
            </a:r>
            <a:r>
              <a:rPr lang="ja-JP" altLang="en-US" sz="2800" dirty="0"/>
              <a:t>年（昭和</a:t>
            </a:r>
            <a:r>
              <a:rPr lang="en-US" altLang="ja-JP" sz="2800" dirty="0"/>
              <a:t>28</a:t>
            </a:r>
            <a:r>
              <a:rPr lang="ja-JP" altLang="en-US" sz="2800" dirty="0"/>
              <a:t>年）</a:t>
            </a:r>
            <a:r>
              <a:rPr lang="en-US" altLang="ja-JP" sz="2800" dirty="0"/>
              <a:t>8</a:t>
            </a:r>
            <a:r>
              <a:rPr lang="ja-JP" altLang="en-US" sz="2800" dirty="0"/>
              <a:t>月　わが国初の国産パイプサポート</a:t>
            </a:r>
            <a:r>
              <a:rPr lang="en-US" altLang="ja-JP" sz="2800" dirty="0"/>
              <a:t>(</a:t>
            </a:r>
            <a:r>
              <a:rPr lang="ja-JP" altLang="en-US" sz="2800" dirty="0"/>
              <a:t>鋼製）使用</a:t>
            </a:r>
          </a:p>
          <a:p>
            <a:pPr marL="0" indent="0">
              <a:buNone/>
            </a:pPr>
            <a:r>
              <a:rPr lang="ja-JP" altLang="en-US" sz="2400" dirty="0"/>
              <a:t>中央商事で</a:t>
            </a:r>
            <a:r>
              <a:rPr lang="en-US" altLang="ja-JP" sz="2400" dirty="0"/>
              <a:t>20</a:t>
            </a:r>
            <a:r>
              <a:rPr lang="ja-JP" altLang="en-US" sz="2400" dirty="0"/>
              <a:t>本製造したものが南海通商ビル（清水建設施工）で使われました。</a:t>
            </a:r>
            <a:endParaRPr lang="en-US" altLang="ja-JP" sz="2400" dirty="0"/>
          </a:p>
          <a:p>
            <a:pPr marL="0" indent="0">
              <a:buNone/>
            </a:pPr>
            <a:r>
              <a:rPr lang="ja-JP" altLang="en-US" sz="2400" dirty="0"/>
              <a:t>これが現場の好評を博し、すぐに本格的な製造が始まった。製造は㈱大道製作所（現在の</a:t>
            </a:r>
            <a:r>
              <a:rPr lang="en-US" altLang="ja-JP" sz="2400" dirty="0"/>
              <a:t>JFE</a:t>
            </a:r>
            <a:r>
              <a:rPr lang="ja-JP" altLang="en-US" sz="2400" dirty="0"/>
              <a:t>機材フォーミング㈱）。</a:t>
            </a:r>
          </a:p>
          <a:p>
            <a:pPr marL="0" indent="0">
              <a:buNone/>
            </a:pPr>
            <a:r>
              <a:rPr lang="ja-JP" altLang="en-US" sz="2400" dirty="0"/>
              <a:t>基本的な構造は現在のものとほぼ同じですが、腰管には直角</a:t>
            </a:r>
            <a:r>
              <a:rPr lang="en-US" altLang="ja-JP" sz="2400" dirty="0"/>
              <a:t>2</a:t>
            </a:r>
            <a:r>
              <a:rPr lang="ja-JP" altLang="en-US" sz="2400" dirty="0"/>
              <a:t>方向に振れ止めのためのプレートを備えており、鉛直荷重に対し、耐力を高めるために工夫されたことが伺える。</a:t>
            </a:r>
            <a:endParaRPr lang="en-US" altLang="ja-JP" sz="2400" dirty="0"/>
          </a:p>
          <a:p>
            <a:pPr marL="0" indent="0">
              <a:buNone/>
            </a:pPr>
            <a:r>
              <a:rPr lang="ja-JP" altLang="en-US" sz="2400" dirty="0"/>
              <a:t>性能は「破壊強度</a:t>
            </a:r>
            <a:r>
              <a:rPr lang="en-US" altLang="ja-JP" sz="2400" dirty="0"/>
              <a:t>4</a:t>
            </a:r>
            <a:r>
              <a:rPr lang="ja-JP" altLang="en-US" sz="2400" dirty="0"/>
              <a:t>屯、耐力</a:t>
            </a:r>
            <a:r>
              <a:rPr lang="en-US" altLang="ja-JP" sz="2400" dirty="0"/>
              <a:t>2</a:t>
            </a:r>
            <a:r>
              <a:rPr lang="ja-JP" altLang="en-US" sz="2400" dirty="0"/>
              <a:t>屯、安全許容荷重</a:t>
            </a:r>
            <a:r>
              <a:rPr lang="en-US" altLang="ja-JP" sz="2400" dirty="0"/>
              <a:t>1</a:t>
            </a:r>
            <a:r>
              <a:rPr lang="ja-JP" altLang="en-US" sz="2400" dirty="0"/>
              <a:t>屯」としており、現在の</a:t>
            </a:r>
            <a:r>
              <a:rPr lang="ja-JP" altLang="en-US" sz="2400" b="1" dirty="0"/>
              <a:t>パイプサポート</a:t>
            </a:r>
            <a:r>
              <a:rPr lang="ja-JP" altLang="en-US" sz="2400" dirty="0"/>
              <a:t>の原型となったと言えます。</a:t>
            </a:r>
            <a:endParaRPr kumimoji="1" lang="ja-JP" altLang="en-US" sz="24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3963" y="1556792"/>
            <a:ext cx="2750576"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5520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2953"/>
            <a:ext cx="9144000" cy="706090"/>
          </a:xfrm>
          <a:solidFill>
            <a:srgbClr val="FFC000">
              <a:alpha val="50000"/>
            </a:srgbClr>
          </a:solidFill>
        </p:spPr>
        <p:txBody>
          <a:bodyPr>
            <a:normAutofit fontScale="90000"/>
          </a:bodyPr>
          <a:lstStyle/>
          <a:p>
            <a:r>
              <a:rPr kumimoji="1" lang="ja-JP" altLang="en-US" dirty="0"/>
              <a:t>足場の歴史　　昭和２９年　鋼管足場</a:t>
            </a:r>
          </a:p>
        </p:txBody>
      </p:sp>
      <p:sp>
        <p:nvSpPr>
          <p:cNvPr id="5" name="コンテンツ プレースホルダー 4"/>
          <p:cNvSpPr>
            <a:spLocks noGrp="1"/>
          </p:cNvSpPr>
          <p:nvPr>
            <p:ph idx="1"/>
          </p:nvPr>
        </p:nvSpPr>
        <p:spPr>
          <a:xfrm>
            <a:off x="154541" y="709043"/>
            <a:ext cx="5976664" cy="5805263"/>
          </a:xfrm>
        </p:spPr>
        <p:txBody>
          <a:bodyPr>
            <a:normAutofit/>
          </a:bodyPr>
          <a:lstStyle/>
          <a:p>
            <a:pPr marL="0" indent="0">
              <a:buNone/>
            </a:pPr>
            <a:r>
              <a:rPr lang="en-US" altLang="ja-JP" sz="2800" dirty="0"/>
              <a:t>1954</a:t>
            </a:r>
            <a:r>
              <a:rPr lang="ja-JP" altLang="en-US" sz="2800" dirty="0"/>
              <a:t>年（昭和</a:t>
            </a:r>
            <a:r>
              <a:rPr lang="en-US" altLang="ja-JP" sz="2800" dirty="0"/>
              <a:t>29</a:t>
            </a:r>
            <a:r>
              <a:rPr lang="ja-JP" altLang="en-US" sz="2800" dirty="0"/>
              <a:t>年）</a:t>
            </a:r>
          </a:p>
          <a:p>
            <a:pPr marL="0" indent="0">
              <a:buNone/>
            </a:pPr>
            <a:r>
              <a:rPr lang="en-US" altLang="ja-JP" sz="2800" dirty="0"/>
              <a:t>2</a:t>
            </a:r>
            <a:r>
              <a:rPr lang="ja-JP" altLang="en-US" sz="2800" dirty="0"/>
              <a:t>月　中央仮設鋼機がクランプを製造</a:t>
            </a:r>
          </a:p>
          <a:p>
            <a:pPr marL="0" indent="0">
              <a:buNone/>
            </a:pPr>
            <a:r>
              <a:rPr lang="ja-JP" altLang="en-US" sz="2400" dirty="0"/>
              <a:t>製造は三整工業㈱が請け負い、材料は</a:t>
            </a:r>
            <a:r>
              <a:rPr lang="ja-JP" altLang="en-US" sz="2400" b="1" dirty="0"/>
              <a:t>可鍛鋳鉄製（マリアブル製）</a:t>
            </a:r>
            <a:r>
              <a:rPr lang="ja-JP" altLang="en-US" sz="2400" dirty="0"/>
              <a:t>でした。</a:t>
            </a:r>
          </a:p>
          <a:p>
            <a:pPr marL="0" indent="0">
              <a:buNone/>
            </a:pPr>
            <a:r>
              <a:rPr lang="ja-JP" altLang="en-US" sz="2400" dirty="0"/>
              <a:t>同年</a:t>
            </a:r>
            <a:r>
              <a:rPr lang="en-US" altLang="ja-JP" sz="2400" dirty="0"/>
              <a:t>4</a:t>
            </a:r>
            <a:r>
              <a:rPr lang="ja-JP" altLang="en-US" sz="2400" dirty="0"/>
              <a:t>月にクランプを用いた我が国初の単管足場が東京都大手町の東京産業会館の現場（㈱竹中工務店施工）で使用されましたが、いわゆる単管足場としては我が国で初めてと思われる。</a:t>
            </a:r>
            <a:endParaRPr lang="en-US" altLang="ja-JP" sz="2400" dirty="0"/>
          </a:p>
          <a:p>
            <a:pPr marL="0" indent="0">
              <a:buNone/>
            </a:pPr>
            <a:r>
              <a:rPr lang="ja-JP" altLang="en-US" sz="2400" dirty="0"/>
              <a:t>現場は高さ</a:t>
            </a:r>
            <a:r>
              <a:rPr lang="en-US" altLang="ja-JP" sz="2400" dirty="0"/>
              <a:t>110</a:t>
            </a:r>
            <a:r>
              <a:rPr lang="ja-JP" altLang="en-US" sz="2400" dirty="0"/>
              <a:t>尺、足場面積</a:t>
            </a:r>
            <a:r>
              <a:rPr lang="en-US" altLang="ja-JP" sz="2400" dirty="0"/>
              <a:t>400</a:t>
            </a:r>
            <a:r>
              <a:rPr lang="ja-JP" altLang="en-US" sz="2400" dirty="0"/>
              <a:t>坪の規模</a:t>
            </a:r>
            <a:endParaRPr lang="en-US" altLang="ja-JP" sz="2400" dirty="0"/>
          </a:p>
          <a:p>
            <a:pPr marL="0" indent="0">
              <a:buNone/>
            </a:pPr>
            <a:r>
              <a:rPr lang="ja-JP" altLang="en-US" sz="2400" dirty="0"/>
              <a:t>。当時の日刊建設工業新聞の紙面で、同現場の南側壁面に架けられた丸太足場が単管足場に比較して「大根足場のようだ」と記されています。</a:t>
            </a:r>
            <a:endParaRPr kumimoji="1" lang="ja-JP" altLang="en-US" sz="24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3185" y="1196752"/>
            <a:ext cx="2990816"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2076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3582" y="-5359"/>
            <a:ext cx="9147582" cy="706090"/>
          </a:xfrm>
          <a:solidFill>
            <a:srgbClr val="FFC000">
              <a:alpha val="50000"/>
            </a:srgbClr>
          </a:solidFill>
        </p:spPr>
        <p:txBody>
          <a:bodyPr>
            <a:normAutofit fontScale="90000"/>
          </a:bodyPr>
          <a:lstStyle/>
          <a:p>
            <a:r>
              <a:rPr kumimoji="1" lang="ja-JP" altLang="en-US" dirty="0"/>
              <a:t>足場の歴史　　昭和２０年代</a:t>
            </a:r>
          </a:p>
        </p:txBody>
      </p:sp>
      <p:sp>
        <p:nvSpPr>
          <p:cNvPr id="5" name="コンテンツ プレースホルダー 4"/>
          <p:cNvSpPr>
            <a:spLocks noGrp="1"/>
          </p:cNvSpPr>
          <p:nvPr>
            <p:ph idx="1"/>
          </p:nvPr>
        </p:nvSpPr>
        <p:spPr>
          <a:xfrm>
            <a:off x="17657" y="700731"/>
            <a:ext cx="5472608" cy="5805263"/>
          </a:xfrm>
        </p:spPr>
        <p:txBody>
          <a:bodyPr>
            <a:normAutofit/>
          </a:bodyPr>
          <a:lstStyle/>
          <a:p>
            <a:pPr marL="0" indent="0">
              <a:buNone/>
            </a:pPr>
            <a:r>
              <a:rPr lang="ja-JP" altLang="en-US" sz="2800" dirty="0"/>
              <a:t>イギリスから輸入したクランプを単管足場で使用</a:t>
            </a:r>
          </a:p>
          <a:p>
            <a:pPr marL="0" indent="0">
              <a:buNone/>
            </a:pPr>
            <a:r>
              <a:rPr lang="ja-JP" altLang="en-US" sz="2400" dirty="0"/>
              <a:t>大倉商事㈱がボルトン社（イギリス）から輸入した</a:t>
            </a:r>
            <a:r>
              <a:rPr lang="ja-JP" altLang="en-US" sz="2400" b="1" dirty="0">
                <a:highlight>
                  <a:srgbClr val="FFFF00"/>
                </a:highlight>
              </a:rPr>
              <a:t>クランプ</a:t>
            </a:r>
            <a:r>
              <a:rPr lang="ja-JP" altLang="en-US" sz="2400" dirty="0"/>
              <a:t>を使用した単管足場が日本橋三越の現場で使用されました</a:t>
            </a:r>
            <a:r>
              <a:rPr lang="en-US" altLang="ja-JP" sz="2400" dirty="0"/>
              <a:t>(</a:t>
            </a:r>
            <a:r>
              <a:rPr lang="ja-JP" altLang="en-US" sz="2400" dirty="0"/>
              <a:t>清水建設㈱施工）。</a:t>
            </a:r>
            <a:endParaRPr lang="en-US" altLang="ja-JP" sz="2400" dirty="0"/>
          </a:p>
          <a:p>
            <a:pPr marL="0" indent="0">
              <a:buNone/>
            </a:pPr>
            <a:r>
              <a:rPr lang="ja-JP" altLang="en-US" sz="2400" dirty="0"/>
              <a:t>図は当時の文献に紹介されている英国の鋼管足場用金具。</a:t>
            </a:r>
          </a:p>
          <a:p>
            <a:pPr marL="0" indent="0">
              <a:buNone/>
            </a:pPr>
            <a:r>
              <a:rPr lang="ja-JP" altLang="en-US" sz="2400" dirty="0"/>
              <a:t>その後、堀江プレス</a:t>
            </a:r>
            <a:r>
              <a:rPr lang="en-US" altLang="ja-JP" sz="2400" dirty="0"/>
              <a:t>(</a:t>
            </a:r>
            <a:r>
              <a:rPr lang="ja-JP" altLang="en-US" sz="2400" dirty="0"/>
              <a:t>合）（現在のホリー㈱））で製造された記録があるので、輸入されたものは図のようなプレス形状のものではないかと思われます。</a:t>
            </a:r>
            <a:endParaRPr kumimoji="1" lang="ja-JP" altLang="en-US" sz="24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9274" y="700731"/>
            <a:ext cx="3586708" cy="4642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4368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706090"/>
          </a:xfrm>
          <a:solidFill>
            <a:srgbClr val="FFC000">
              <a:alpha val="50000"/>
            </a:srgbClr>
          </a:solidFill>
        </p:spPr>
        <p:txBody>
          <a:bodyPr>
            <a:normAutofit fontScale="90000"/>
          </a:bodyPr>
          <a:lstStyle/>
          <a:p>
            <a:r>
              <a:rPr kumimoji="1" lang="ja-JP" altLang="en-US" dirty="0"/>
              <a:t>足場の歴史　　昭和３０年　鋼管足場</a:t>
            </a:r>
          </a:p>
        </p:txBody>
      </p:sp>
      <p:sp>
        <p:nvSpPr>
          <p:cNvPr id="5" name="コンテンツ プレースホルダー 4"/>
          <p:cNvSpPr>
            <a:spLocks noGrp="1"/>
          </p:cNvSpPr>
          <p:nvPr>
            <p:ph idx="1"/>
          </p:nvPr>
        </p:nvSpPr>
        <p:spPr>
          <a:xfrm>
            <a:off x="1562" y="739495"/>
            <a:ext cx="6768752" cy="5497817"/>
          </a:xfrm>
        </p:spPr>
        <p:txBody>
          <a:bodyPr>
            <a:normAutofit fontScale="77500" lnSpcReduction="20000"/>
          </a:bodyPr>
          <a:lstStyle/>
          <a:p>
            <a:pPr marL="0" indent="0">
              <a:lnSpc>
                <a:spcPct val="120000"/>
              </a:lnSpc>
              <a:spcBef>
                <a:spcPts val="0"/>
              </a:spcBef>
              <a:buNone/>
            </a:pPr>
            <a:r>
              <a:rPr lang="en-US" altLang="ja-JP" sz="3600" dirty="0"/>
              <a:t>1955</a:t>
            </a:r>
            <a:r>
              <a:rPr lang="ja-JP" altLang="en-US" sz="3600" dirty="0"/>
              <a:t>年（昭和</a:t>
            </a:r>
            <a:r>
              <a:rPr lang="en-US" altLang="ja-JP" sz="3600" dirty="0"/>
              <a:t>30</a:t>
            </a:r>
            <a:r>
              <a:rPr lang="ja-JP" altLang="en-US" sz="3600" dirty="0"/>
              <a:t>年）</a:t>
            </a:r>
            <a:r>
              <a:rPr lang="en-US" altLang="ja-JP" sz="3600" dirty="0"/>
              <a:t>1</a:t>
            </a:r>
            <a:r>
              <a:rPr lang="ja-JP" altLang="en-US" sz="3600" dirty="0"/>
              <a:t>月閣議決定</a:t>
            </a:r>
            <a:endParaRPr lang="en-US" altLang="ja-JP" sz="3600" dirty="0"/>
          </a:p>
          <a:p>
            <a:pPr marL="0" indent="0">
              <a:lnSpc>
                <a:spcPct val="120000"/>
              </a:lnSpc>
              <a:spcBef>
                <a:spcPts val="0"/>
              </a:spcBef>
              <a:buNone/>
            </a:pPr>
            <a:r>
              <a:rPr lang="ja-JP" altLang="en-US" sz="3600" dirty="0"/>
              <a:t>「木材資源利用合理化方策」に「</a:t>
            </a:r>
            <a:r>
              <a:rPr lang="en-US" altLang="ja-JP" sz="3600" dirty="0"/>
              <a:t>(2</a:t>
            </a:r>
            <a:r>
              <a:rPr lang="ja-JP" altLang="en-US" sz="3600" dirty="0"/>
              <a:t>）土建材料等の耐久化の促進</a:t>
            </a:r>
            <a:endParaRPr lang="en-US" altLang="ja-JP" sz="3600" dirty="0"/>
          </a:p>
          <a:p>
            <a:pPr marL="0" indent="0">
              <a:lnSpc>
                <a:spcPct val="120000"/>
              </a:lnSpc>
              <a:spcBef>
                <a:spcPts val="0"/>
              </a:spcBef>
              <a:buNone/>
            </a:pPr>
            <a:r>
              <a:rPr lang="ja-JP" altLang="en-US" sz="3100" dirty="0"/>
              <a:t>橋梁、その他土木施設土木建築仮設材料、杭、柱等は、鉄鋼、軽金属、コンクリート等の耐久製品につとめて切替えるよう必要な措置を講ずると共に木材防腐を更に推進する」ことがうたわれました。</a:t>
            </a:r>
            <a:endParaRPr lang="en-US" altLang="ja-JP" sz="3100" dirty="0"/>
          </a:p>
          <a:p>
            <a:pPr marL="0" indent="0">
              <a:lnSpc>
                <a:spcPct val="120000"/>
              </a:lnSpc>
              <a:spcBef>
                <a:spcPts val="0"/>
              </a:spcBef>
              <a:buNone/>
            </a:pPr>
            <a:endParaRPr lang="en-US" altLang="ja-JP" sz="3100" dirty="0"/>
          </a:p>
          <a:p>
            <a:pPr marL="0" indent="0">
              <a:lnSpc>
                <a:spcPct val="120000"/>
              </a:lnSpc>
              <a:spcBef>
                <a:spcPts val="0"/>
              </a:spcBef>
              <a:buNone/>
            </a:pPr>
            <a:r>
              <a:rPr lang="ja-JP" altLang="en-US" sz="3100" dirty="0"/>
              <a:t>現在と同形のクランプ（緊結金具）の製造開始</a:t>
            </a:r>
          </a:p>
          <a:p>
            <a:pPr marL="0" indent="0">
              <a:lnSpc>
                <a:spcPct val="120000"/>
              </a:lnSpc>
              <a:spcBef>
                <a:spcPts val="0"/>
              </a:spcBef>
              <a:buNone/>
            </a:pPr>
            <a:r>
              <a:rPr lang="ja-JP" altLang="en-US" sz="3100" dirty="0"/>
              <a:t>この年の春頃、堀江プレスがプレスとリベット接合によるクランプの製造を始めました。</a:t>
            </a:r>
            <a:endParaRPr lang="en-US" altLang="ja-JP" sz="3100" dirty="0"/>
          </a:p>
          <a:p>
            <a:pPr marL="0" indent="0">
              <a:lnSpc>
                <a:spcPct val="120000"/>
              </a:lnSpc>
              <a:spcBef>
                <a:spcPts val="0"/>
              </a:spcBef>
              <a:buNone/>
            </a:pPr>
            <a:r>
              <a:rPr lang="ja-JP" altLang="en-US" sz="3100" dirty="0"/>
              <a:t>本体を角型とし、本体双方の固定方法を酸素溶接から</a:t>
            </a:r>
            <a:r>
              <a:rPr lang="en-US" altLang="ja-JP" sz="3100" dirty="0"/>
              <a:t>4</a:t>
            </a:r>
            <a:r>
              <a:rPr lang="ja-JP" altLang="en-US" sz="3100" dirty="0"/>
              <a:t>本のリベットかしめに切り替えた、現在のクランプと同様なものが量産された第一歩でした。</a:t>
            </a:r>
            <a:endParaRPr lang="ja-JP" altLang="en-US" sz="4000" dirty="0"/>
          </a:p>
          <a:p>
            <a:pPr marL="0" indent="0">
              <a:buNone/>
            </a:pPr>
            <a:endParaRPr kumimoji="1" lang="ja-JP" altLang="en-US" sz="4000" dirty="0"/>
          </a:p>
        </p:txBody>
      </p:sp>
      <p:pic>
        <p:nvPicPr>
          <p:cNvPr id="2150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9899" y="1124744"/>
            <a:ext cx="2104101" cy="3583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513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13672"/>
            <a:ext cx="9144000" cy="706090"/>
          </a:xfrm>
          <a:solidFill>
            <a:srgbClr val="FFC000">
              <a:alpha val="50000"/>
            </a:srgbClr>
          </a:solidFill>
        </p:spPr>
        <p:txBody>
          <a:bodyPr>
            <a:normAutofit fontScale="90000"/>
          </a:bodyPr>
          <a:lstStyle/>
          <a:p>
            <a:r>
              <a:rPr kumimoji="1" lang="ja-JP" altLang="en-US" dirty="0"/>
              <a:t>足場の歴史　　昭和３０年　枠組足場</a:t>
            </a:r>
          </a:p>
        </p:txBody>
      </p:sp>
      <p:sp>
        <p:nvSpPr>
          <p:cNvPr id="5" name="コンテンツ プレースホルダー 4"/>
          <p:cNvSpPr>
            <a:spLocks noGrp="1"/>
          </p:cNvSpPr>
          <p:nvPr>
            <p:ph idx="1"/>
          </p:nvPr>
        </p:nvSpPr>
        <p:spPr>
          <a:xfrm>
            <a:off x="0" y="692696"/>
            <a:ext cx="5724128" cy="4392488"/>
          </a:xfrm>
        </p:spPr>
        <p:txBody>
          <a:bodyPr>
            <a:normAutofit lnSpcReduction="10000"/>
          </a:bodyPr>
          <a:lstStyle/>
          <a:p>
            <a:pPr marL="0" indent="0">
              <a:buNone/>
            </a:pPr>
            <a:r>
              <a:rPr lang="en-US" altLang="ja-JP" sz="2800" dirty="0"/>
              <a:t>1955</a:t>
            </a:r>
            <a:r>
              <a:rPr lang="ja-JP" altLang="en-US" sz="2800" dirty="0"/>
              <a:t>年（昭和</a:t>
            </a:r>
            <a:r>
              <a:rPr lang="en-US" altLang="ja-JP" sz="2800" dirty="0"/>
              <a:t>30</a:t>
            </a:r>
            <a:r>
              <a:rPr lang="ja-JP" altLang="en-US" sz="2800" dirty="0"/>
              <a:t>年）</a:t>
            </a:r>
            <a:r>
              <a:rPr lang="en-US" altLang="ja-JP" sz="2800" dirty="0"/>
              <a:t>7</a:t>
            </a:r>
            <a:r>
              <a:rPr lang="ja-JP" altLang="en-US" sz="2800" dirty="0"/>
              <a:t>月　日本ビテイ㈱（現在の日鐵住金建材㈱）設立　</a:t>
            </a:r>
            <a:endParaRPr lang="en-US" altLang="ja-JP" sz="2800" dirty="0"/>
          </a:p>
          <a:p>
            <a:pPr marL="0" indent="0">
              <a:buNone/>
            </a:pPr>
            <a:r>
              <a:rPr lang="ja-JP" altLang="en-US" sz="2400" b="1" dirty="0">
                <a:highlight>
                  <a:srgbClr val="FFFF00"/>
                </a:highlight>
              </a:rPr>
              <a:t>枠組足場の生産開始</a:t>
            </a:r>
          </a:p>
          <a:p>
            <a:pPr marL="0" indent="0">
              <a:buNone/>
            </a:pPr>
            <a:r>
              <a:rPr lang="ja-JP" altLang="en-US" sz="2400" dirty="0"/>
              <a:t>日本でも建</a:t>
            </a:r>
            <a:r>
              <a:rPr lang="ja-JP" altLang="en-US" sz="2400" dirty="0" err="1"/>
              <a:t>わくの</a:t>
            </a:r>
            <a:r>
              <a:rPr lang="ja-JP" altLang="en-US" sz="2400" dirty="0"/>
              <a:t>製造に欠かせない高抗張力鋼管の生産が可能となり、枠組足場の本格的な生産が始まりました。</a:t>
            </a:r>
          </a:p>
          <a:p>
            <a:pPr marL="0" indent="0">
              <a:buNone/>
            </a:pPr>
            <a:r>
              <a:rPr lang="ja-JP" altLang="en-US" sz="2400" dirty="0"/>
              <a:t>当初は高価であったことから交さ筋かいを片面にしか入れていない現場も多く、また作業床として「布枠」がない時代で、必要な場所にだけ木製足場板をかけ渡していました。</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5516" y="836712"/>
            <a:ext cx="3206954"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コンテンツ プレースホルダー 4"/>
          <p:cNvSpPr txBox="1">
            <a:spLocks/>
          </p:cNvSpPr>
          <p:nvPr/>
        </p:nvSpPr>
        <p:spPr>
          <a:xfrm>
            <a:off x="18470" y="5005850"/>
            <a:ext cx="9144000" cy="170080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b="1" dirty="0"/>
              <a:t>型枠支保工</a:t>
            </a:r>
            <a:r>
              <a:rPr lang="ja-JP" altLang="en-US" sz="2400" dirty="0"/>
              <a:t>としても多く使われ、大型建築物が増え始めた時期のニーズにマッチした。</a:t>
            </a:r>
          </a:p>
          <a:p>
            <a:pPr marL="0" indent="0">
              <a:buFont typeface="Arial" panose="020B0604020202020204" pitchFamily="34" charset="0"/>
              <a:buNone/>
            </a:pPr>
            <a:r>
              <a:rPr lang="ja-JP" altLang="en-US" sz="2400" dirty="0"/>
              <a:t>枠組足場の基本形は現在と全く同様であり、このシステムが当初から高い完成度を持っていたことがわかります。</a:t>
            </a:r>
          </a:p>
        </p:txBody>
      </p:sp>
    </p:spTree>
    <p:extLst>
      <p:ext uri="{BB962C8B-B14F-4D97-AF65-F5344CB8AC3E}">
        <p14:creationId xmlns:p14="http://schemas.microsoft.com/office/powerpoint/2010/main" val="1795046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966738"/>
          </a:xfrm>
          <a:solidFill>
            <a:srgbClr val="FFC000">
              <a:alpha val="50000"/>
            </a:srgbClr>
          </a:solidFill>
        </p:spPr>
        <p:txBody>
          <a:bodyPr>
            <a:normAutofit/>
          </a:bodyPr>
          <a:lstStyle/>
          <a:p>
            <a:r>
              <a:rPr kumimoji="1" lang="ja-JP" altLang="en-US" dirty="0"/>
              <a:t>足場の歴史　　奈良時代　丸太足場</a:t>
            </a:r>
          </a:p>
        </p:txBody>
      </p:sp>
      <p:sp>
        <p:nvSpPr>
          <p:cNvPr id="5" name="コンテンツ プレースホルダー 4"/>
          <p:cNvSpPr>
            <a:spLocks noGrp="1"/>
          </p:cNvSpPr>
          <p:nvPr>
            <p:ph idx="1"/>
          </p:nvPr>
        </p:nvSpPr>
        <p:spPr>
          <a:xfrm>
            <a:off x="107504" y="1052736"/>
            <a:ext cx="8928992" cy="5805263"/>
          </a:xfrm>
        </p:spPr>
        <p:txBody>
          <a:bodyPr>
            <a:normAutofit lnSpcReduction="10000"/>
          </a:bodyPr>
          <a:lstStyle/>
          <a:p>
            <a:r>
              <a:rPr lang="ja-JP" altLang="en-US" dirty="0">
                <a:latin typeface="+mn-ea"/>
              </a:rPr>
              <a:t>　日本では、木材が容易に入手できたことから、建築材料として重宝されただけでなく、古来、丸太足場や木製脚立として広く使用されてきました。</a:t>
            </a:r>
          </a:p>
          <a:p>
            <a:r>
              <a:rPr lang="ja-JP" altLang="en-US" dirty="0">
                <a:latin typeface="+mn-ea"/>
              </a:rPr>
              <a:t> 古代（奈良時代</a:t>
            </a:r>
            <a:r>
              <a:rPr lang="en-US" altLang="ja-JP" dirty="0">
                <a:latin typeface="+mn-ea"/>
              </a:rPr>
              <a:t>〜</a:t>
            </a:r>
            <a:r>
              <a:rPr lang="ja-JP" altLang="en-US" dirty="0">
                <a:latin typeface="+mn-ea"/>
              </a:rPr>
              <a:t>江戸時代）</a:t>
            </a:r>
          </a:p>
          <a:p>
            <a:pPr marL="0" indent="0">
              <a:buNone/>
            </a:pPr>
            <a:r>
              <a:rPr lang="ja-JP" altLang="en-US" dirty="0">
                <a:latin typeface="+mn-ea"/>
              </a:rPr>
              <a:t>建築において礎石の</a:t>
            </a:r>
            <a:endParaRPr lang="en-US" altLang="ja-JP" dirty="0">
              <a:latin typeface="+mn-ea"/>
            </a:endParaRPr>
          </a:p>
          <a:p>
            <a:pPr marL="0" indent="0">
              <a:buNone/>
            </a:pPr>
            <a:r>
              <a:rPr lang="ja-JP" altLang="en-US" dirty="0">
                <a:latin typeface="+mn-ea"/>
              </a:rPr>
              <a:t>上に柱を立てるように</a:t>
            </a:r>
            <a:endParaRPr lang="en-US" altLang="ja-JP" dirty="0">
              <a:latin typeface="+mn-ea"/>
            </a:endParaRPr>
          </a:p>
          <a:p>
            <a:pPr marL="0" indent="0">
              <a:buNone/>
            </a:pPr>
            <a:r>
              <a:rPr lang="ja-JP" altLang="en-US" dirty="0">
                <a:latin typeface="+mn-ea"/>
              </a:rPr>
              <a:t>なった奈良時代の遺</a:t>
            </a:r>
            <a:endParaRPr lang="en-US" altLang="ja-JP" dirty="0">
              <a:latin typeface="+mn-ea"/>
            </a:endParaRPr>
          </a:p>
          <a:p>
            <a:pPr marL="0" indent="0">
              <a:buNone/>
            </a:pPr>
            <a:r>
              <a:rPr lang="ja-JP" altLang="en-US" dirty="0">
                <a:latin typeface="+mn-ea"/>
              </a:rPr>
              <a:t>構からは建築の時に</a:t>
            </a:r>
            <a:endParaRPr lang="en-US" altLang="ja-JP" dirty="0">
              <a:latin typeface="+mn-ea"/>
            </a:endParaRPr>
          </a:p>
          <a:p>
            <a:pPr marL="0" indent="0">
              <a:buNone/>
            </a:pPr>
            <a:r>
              <a:rPr lang="ja-JP" altLang="en-US" dirty="0">
                <a:latin typeface="+mn-ea"/>
              </a:rPr>
              <a:t>足場を使用したと考</a:t>
            </a:r>
            <a:endParaRPr lang="en-US" altLang="ja-JP" dirty="0">
              <a:latin typeface="+mn-ea"/>
            </a:endParaRPr>
          </a:p>
          <a:p>
            <a:pPr marL="0" indent="0">
              <a:buNone/>
            </a:pPr>
            <a:r>
              <a:rPr lang="ja-JP" altLang="en-US" dirty="0">
                <a:latin typeface="+mn-ea"/>
              </a:rPr>
              <a:t>えられる「足場穴」跡</a:t>
            </a:r>
            <a:endParaRPr lang="en-US" altLang="ja-JP" dirty="0">
              <a:latin typeface="+mn-ea"/>
            </a:endParaRPr>
          </a:p>
          <a:p>
            <a:pPr marL="0" indent="0">
              <a:buNone/>
            </a:pPr>
            <a:r>
              <a:rPr lang="ja-JP" altLang="en-US" dirty="0">
                <a:latin typeface="+mn-ea"/>
              </a:rPr>
              <a:t>が見つかっています。</a:t>
            </a:r>
          </a:p>
          <a:p>
            <a:endParaRPr kumimoji="1" lang="ja-JP"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6692" y="3284984"/>
            <a:ext cx="4947308" cy="3097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8899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1036" y="0"/>
            <a:ext cx="9122964" cy="706090"/>
          </a:xfrm>
          <a:solidFill>
            <a:srgbClr val="FFC000">
              <a:alpha val="50000"/>
            </a:srgbClr>
          </a:solidFill>
        </p:spPr>
        <p:txBody>
          <a:bodyPr>
            <a:normAutofit fontScale="90000"/>
          </a:bodyPr>
          <a:lstStyle/>
          <a:p>
            <a:r>
              <a:rPr kumimoji="1" lang="ja-JP" altLang="en-US" dirty="0"/>
              <a:t>足場の歴史　　昭和３２年　鋼管足場</a:t>
            </a:r>
          </a:p>
        </p:txBody>
      </p:sp>
      <p:sp>
        <p:nvSpPr>
          <p:cNvPr id="5" name="コンテンツ プレースホルダー 4"/>
          <p:cNvSpPr>
            <a:spLocks noGrp="1"/>
          </p:cNvSpPr>
          <p:nvPr>
            <p:ph idx="1"/>
          </p:nvPr>
        </p:nvSpPr>
        <p:spPr>
          <a:xfrm>
            <a:off x="0" y="706090"/>
            <a:ext cx="9144000" cy="5805263"/>
          </a:xfrm>
        </p:spPr>
        <p:txBody>
          <a:bodyPr>
            <a:normAutofit/>
          </a:bodyPr>
          <a:lstStyle/>
          <a:p>
            <a:pPr marL="0" indent="0">
              <a:buNone/>
            </a:pPr>
            <a:r>
              <a:rPr lang="en-US" altLang="ja-JP" dirty="0"/>
              <a:t>1957</a:t>
            </a:r>
            <a:r>
              <a:rPr lang="ja-JP" altLang="en-US" dirty="0"/>
              <a:t>年（昭和</a:t>
            </a:r>
            <a:r>
              <a:rPr lang="en-US" altLang="ja-JP" dirty="0"/>
              <a:t>32</a:t>
            </a:r>
            <a:r>
              <a:rPr lang="ja-JP" altLang="en-US" dirty="0"/>
              <a:t>年）</a:t>
            </a:r>
            <a:r>
              <a:rPr lang="en-US" altLang="ja-JP" dirty="0"/>
              <a:t>7</a:t>
            </a:r>
            <a:r>
              <a:rPr lang="ja-JP" altLang="en-US" dirty="0"/>
              <a:t>月　</a:t>
            </a:r>
            <a:r>
              <a:rPr lang="en-US" altLang="ja-JP" dirty="0"/>
              <a:t>JIS</a:t>
            </a:r>
            <a:r>
              <a:rPr lang="ja-JP" altLang="en-US" dirty="0"/>
              <a:t>に鋼管足場の規格制定</a:t>
            </a:r>
          </a:p>
          <a:p>
            <a:pPr marL="0" indent="0">
              <a:buNone/>
            </a:pPr>
            <a:r>
              <a:rPr lang="ja-JP" altLang="en-US" sz="2800" dirty="0"/>
              <a:t>　規格の中で鋼管足場は</a:t>
            </a:r>
            <a:endParaRPr lang="en-US" altLang="ja-JP" sz="2800" dirty="0"/>
          </a:p>
          <a:p>
            <a:pPr marL="0" indent="0">
              <a:buNone/>
            </a:pPr>
            <a:r>
              <a:rPr lang="ja-JP" altLang="en-US" sz="2400" dirty="0"/>
              <a:t>「</a:t>
            </a:r>
            <a:r>
              <a:rPr lang="ja-JP" altLang="en-US" sz="2400" b="1" dirty="0"/>
              <a:t>単管足場</a:t>
            </a:r>
            <a:r>
              <a:rPr lang="ja-JP" altLang="en-US" sz="2400" dirty="0"/>
              <a:t>：鋼管を緊結金具を用いて組立てる建テ込ミ足場」と</a:t>
            </a:r>
            <a:endParaRPr lang="en-US" altLang="ja-JP" sz="2400" dirty="0"/>
          </a:p>
          <a:p>
            <a:pPr marL="0" indent="0">
              <a:buNone/>
            </a:pPr>
            <a:r>
              <a:rPr lang="ja-JP" altLang="en-US" sz="2400" dirty="0"/>
              <a:t>「</a:t>
            </a:r>
            <a:r>
              <a:rPr lang="ja-JP" altLang="en-US" sz="2400" b="1" dirty="0"/>
              <a:t>ワク組足場</a:t>
            </a:r>
            <a:r>
              <a:rPr lang="ja-JP" altLang="en-US" sz="2400" dirty="0"/>
              <a:t>：あらかじめ製作された主ワク等で組立てる建テ込み足場」と区分されました。</a:t>
            </a:r>
            <a:endParaRPr lang="en-US" altLang="ja-JP" sz="2400" dirty="0"/>
          </a:p>
          <a:p>
            <a:pPr marL="0" indent="0">
              <a:buNone/>
            </a:pPr>
            <a:endParaRPr lang="en-US" altLang="ja-JP" sz="2400" dirty="0"/>
          </a:p>
          <a:p>
            <a:pPr marL="0" indent="0">
              <a:buNone/>
            </a:pPr>
            <a:r>
              <a:rPr lang="ja-JP" altLang="en-US" sz="2400" dirty="0"/>
              <a:t>  </a:t>
            </a:r>
            <a:r>
              <a:rPr lang="ja-JP" altLang="en-US" sz="2400" b="1" dirty="0"/>
              <a:t>クランプ（緊結金具）</a:t>
            </a:r>
            <a:r>
              <a:rPr lang="ja-JP" altLang="en-US" sz="2400" dirty="0"/>
              <a:t>が量産されてから</a:t>
            </a:r>
            <a:r>
              <a:rPr lang="en-US" altLang="ja-JP" sz="2400" dirty="0"/>
              <a:t>3</a:t>
            </a:r>
            <a:r>
              <a:rPr lang="ja-JP" altLang="en-US" sz="2400" dirty="0"/>
              <a:t>年程度しか経過していない中で、</a:t>
            </a:r>
            <a:endParaRPr lang="en-US" altLang="ja-JP" sz="2400" dirty="0"/>
          </a:p>
          <a:p>
            <a:pPr marL="0" indent="0">
              <a:buNone/>
            </a:pPr>
            <a:r>
              <a:rPr lang="ja-JP" altLang="en-US" sz="2400" dirty="0"/>
              <a:t>　早くも</a:t>
            </a:r>
            <a:r>
              <a:rPr lang="ja-JP" altLang="en-US" sz="2400" b="1" u="sng" dirty="0"/>
              <a:t>「鋼管</a:t>
            </a:r>
            <a:r>
              <a:rPr lang="en-US" altLang="ja-JP" sz="2400" b="1" u="sng" dirty="0"/>
              <a:t>+</a:t>
            </a:r>
            <a:r>
              <a:rPr lang="ja-JP" altLang="en-US" sz="2400" b="1" u="sng" dirty="0"/>
              <a:t>緊結金具」の単管足場が規格化</a:t>
            </a:r>
            <a:r>
              <a:rPr lang="ja-JP" altLang="en-US" sz="2400" dirty="0"/>
              <a:t>され、</a:t>
            </a:r>
            <a:endParaRPr lang="en-US" altLang="ja-JP" sz="2400" dirty="0"/>
          </a:p>
          <a:p>
            <a:pPr marL="0" indent="0">
              <a:buNone/>
            </a:pPr>
            <a:endParaRPr lang="en-US" altLang="ja-JP" sz="2400" dirty="0"/>
          </a:p>
          <a:p>
            <a:pPr marL="0" indent="0">
              <a:buNone/>
            </a:pPr>
            <a:r>
              <a:rPr lang="ja-JP" altLang="en-US" sz="2400" dirty="0"/>
              <a:t>　また</a:t>
            </a:r>
            <a:r>
              <a:rPr lang="ja-JP" altLang="en-US" sz="2400" b="1" u="sng" dirty="0"/>
              <a:t>枠組足場も量産から</a:t>
            </a:r>
            <a:r>
              <a:rPr lang="en-US" altLang="ja-JP" sz="2400" b="1" u="sng" dirty="0"/>
              <a:t>4</a:t>
            </a:r>
            <a:r>
              <a:rPr lang="ja-JP" altLang="en-US" sz="2400" b="1" u="sng" dirty="0"/>
              <a:t>年程度で規格化</a:t>
            </a:r>
            <a:r>
              <a:rPr lang="ja-JP" altLang="en-US" sz="2400" dirty="0"/>
              <a:t>されました</a:t>
            </a:r>
            <a:r>
              <a:rPr lang="ja-JP" altLang="en-US" sz="2800" dirty="0"/>
              <a:t>。</a:t>
            </a:r>
          </a:p>
          <a:p>
            <a:pPr marL="0" indent="0">
              <a:buNone/>
            </a:pPr>
            <a:endParaRPr kumimoji="1" lang="ja-JP" altLang="en-US" sz="4000" dirty="0"/>
          </a:p>
        </p:txBody>
      </p:sp>
    </p:spTree>
    <p:extLst>
      <p:ext uri="{BB962C8B-B14F-4D97-AF65-F5344CB8AC3E}">
        <p14:creationId xmlns:p14="http://schemas.microsoft.com/office/powerpoint/2010/main" val="128663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706090"/>
          </a:xfrm>
          <a:solidFill>
            <a:srgbClr val="FFC000">
              <a:alpha val="50000"/>
            </a:srgbClr>
          </a:solidFill>
        </p:spPr>
        <p:txBody>
          <a:bodyPr>
            <a:normAutofit fontScale="90000"/>
          </a:bodyPr>
          <a:lstStyle/>
          <a:p>
            <a:r>
              <a:rPr kumimoji="1" lang="ja-JP" altLang="en-US" dirty="0"/>
              <a:t>足場の歴史　　昭和３３年　東京タワー　</a:t>
            </a:r>
          </a:p>
        </p:txBody>
      </p:sp>
      <p:sp>
        <p:nvSpPr>
          <p:cNvPr id="5" name="コンテンツ プレースホルダー 4"/>
          <p:cNvSpPr>
            <a:spLocks noGrp="1"/>
          </p:cNvSpPr>
          <p:nvPr>
            <p:ph idx="1"/>
          </p:nvPr>
        </p:nvSpPr>
        <p:spPr>
          <a:xfrm>
            <a:off x="107504" y="836712"/>
            <a:ext cx="4752528" cy="6021287"/>
          </a:xfrm>
        </p:spPr>
        <p:txBody>
          <a:bodyPr>
            <a:normAutofit/>
          </a:bodyPr>
          <a:lstStyle/>
          <a:p>
            <a:pPr marL="0" indent="0">
              <a:buNone/>
            </a:pPr>
            <a:r>
              <a:rPr lang="en-US" altLang="ja-JP" dirty="0"/>
              <a:t>1958</a:t>
            </a:r>
            <a:r>
              <a:rPr lang="ja-JP" altLang="en-US" dirty="0"/>
              <a:t>年（昭和</a:t>
            </a:r>
            <a:r>
              <a:rPr lang="en-US" altLang="ja-JP" dirty="0"/>
              <a:t>33</a:t>
            </a:r>
            <a:r>
              <a:rPr lang="ja-JP" altLang="en-US" dirty="0"/>
              <a:t>年）</a:t>
            </a:r>
          </a:p>
          <a:p>
            <a:pPr marL="0" indent="0">
              <a:buNone/>
            </a:pPr>
            <a:r>
              <a:rPr lang="ja-JP" altLang="en-US" dirty="0"/>
              <a:t>東京タワー</a:t>
            </a:r>
            <a:r>
              <a:rPr lang="en-US" altLang="ja-JP" dirty="0"/>
              <a:t>《</a:t>
            </a:r>
            <a:r>
              <a:rPr lang="ja-JP" altLang="en-US" dirty="0"/>
              <a:t>高さ</a:t>
            </a:r>
            <a:r>
              <a:rPr lang="en-US" altLang="ja-JP" dirty="0"/>
              <a:t>333m</a:t>
            </a:r>
            <a:r>
              <a:rPr lang="ja-JP" altLang="en-US" dirty="0"/>
              <a:t>：東京都港区</a:t>
            </a:r>
            <a:r>
              <a:rPr lang="en-US" altLang="ja-JP" dirty="0"/>
              <a:t>》</a:t>
            </a:r>
          </a:p>
          <a:p>
            <a:pPr marL="0" indent="0">
              <a:buNone/>
            </a:pPr>
            <a:r>
              <a:rPr lang="en-US" altLang="ja-JP" sz="2800" dirty="0"/>
              <a:t> </a:t>
            </a:r>
            <a:r>
              <a:rPr lang="ja-JP" altLang="en-US" sz="2800" dirty="0"/>
              <a:t>高さ</a:t>
            </a:r>
            <a:r>
              <a:rPr lang="en-US" altLang="ja-JP" sz="2800" dirty="0"/>
              <a:t>333</a:t>
            </a:r>
            <a:r>
              <a:rPr lang="ja-JP" altLang="en-US" sz="2800" dirty="0" err="1"/>
              <a:t>ｍ</a:t>
            </a:r>
            <a:r>
              <a:rPr lang="ja-JP" altLang="en-US" sz="2800" dirty="0"/>
              <a:t>は自立式鉄塔として東京スカイツリーが完成するまでの</a:t>
            </a:r>
            <a:r>
              <a:rPr lang="en-US" altLang="ja-JP" sz="2800" dirty="0"/>
              <a:t>51</a:t>
            </a:r>
            <a:r>
              <a:rPr lang="ja-JP" altLang="en-US" sz="2800" dirty="0"/>
              <a:t>年間日本一の高さを誇りました。</a:t>
            </a:r>
          </a:p>
          <a:p>
            <a:pPr marL="0" indent="0">
              <a:buNone/>
            </a:pPr>
            <a:r>
              <a:rPr lang="ja-JP" altLang="en-US" sz="2800" dirty="0"/>
              <a:t>着工：昭和</a:t>
            </a:r>
            <a:r>
              <a:rPr lang="en-US" altLang="ja-JP" sz="2800" dirty="0"/>
              <a:t>32</a:t>
            </a:r>
            <a:r>
              <a:rPr lang="ja-JP" altLang="en-US" sz="2800" dirty="0"/>
              <a:t>年（</a:t>
            </a:r>
            <a:r>
              <a:rPr lang="en-US" altLang="ja-JP" sz="2800" dirty="0"/>
              <a:t>1957</a:t>
            </a:r>
            <a:r>
              <a:rPr lang="ja-JP" altLang="en-US" sz="2800" dirty="0"/>
              <a:t>年）</a:t>
            </a:r>
            <a:r>
              <a:rPr lang="en-US" altLang="ja-JP" sz="2800" dirty="0"/>
              <a:t>6</a:t>
            </a:r>
            <a:r>
              <a:rPr lang="ja-JP" altLang="en-US" sz="2800" dirty="0"/>
              <a:t>月</a:t>
            </a:r>
            <a:endParaRPr lang="en-US" altLang="ja-JP" sz="2800" dirty="0"/>
          </a:p>
          <a:p>
            <a:pPr marL="0" indent="0">
              <a:buNone/>
            </a:pPr>
            <a:r>
              <a:rPr lang="ja-JP" altLang="en-US" sz="2800" dirty="0"/>
              <a:t>竣工：昭和</a:t>
            </a:r>
            <a:r>
              <a:rPr lang="en-US" altLang="ja-JP" sz="2800" dirty="0"/>
              <a:t>33</a:t>
            </a:r>
            <a:r>
              <a:rPr lang="ja-JP" altLang="en-US" sz="2800" dirty="0"/>
              <a:t>年（</a:t>
            </a:r>
            <a:r>
              <a:rPr lang="en-US" altLang="ja-JP" sz="2800" dirty="0"/>
              <a:t>1958</a:t>
            </a:r>
            <a:r>
              <a:rPr lang="ja-JP" altLang="en-US" sz="2800" dirty="0"/>
              <a:t>年）</a:t>
            </a:r>
            <a:r>
              <a:rPr lang="en-US" altLang="ja-JP" sz="2800" dirty="0"/>
              <a:t>10</a:t>
            </a:r>
            <a:r>
              <a:rPr lang="ja-JP" altLang="en-US" sz="2800" dirty="0"/>
              <a:t>月</a:t>
            </a:r>
            <a:endParaRPr lang="en-US" altLang="ja-JP" sz="2800" dirty="0"/>
          </a:p>
          <a:p>
            <a:pPr marL="0" indent="0">
              <a:buNone/>
            </a:pPr>
            <a:r>
              <a:rPr lang="ja-JP" altLang="en-US" sz="2800" dirty="0"/>
              <a:t>作業員：延</a:t>
            </a:r>
            <a:r>
              <a:rPr lang="en-US" altLang="ja-JP" sz="2800" dirty="0"/>
              <a:t>21</a:t>
            </a:r>
            <a:r>
              <a:rPr lang="ja-JP" altLang="en-US" sz="2800" dirty="0"/>
              <a:t>万</a:t>
            </a:r>
            <a:r>
              <a:rPr lang="en-US" altLang="ja-JP" sz="2800" dirty="0"/>
              <a:t>9335</a:t>
            </a:r>
            <a:r>
              <a:rPr lang="ja-JP" altLang="en-US" sz="2800" dirty="0"/>
              <a:t>名</a:t>
            </a:r>
            <a:endParaRPr lang="en-US" altLang="ja-JP" sz="2800" dirty="0"/>
          </a:p>
          <a:p>
            <a:pPr marL="0" indent="0">
              <a:buNone/>
            </a:pPr>
            <a:r>
              <a:rPr lang="ja-JP" altLang="en-US" sz="2800" dirty="0"/>
              <a:t>建設費：</a:t>
            </a:r>
            <a:r>
              <a:rPr lang="en-US" altLang="ja-JP" sz="2800" dirty="0"/>
              <a:t>30</a:t>
            </a:r>
            <a:r>
              <a:rPr lang="ja-JP" altLang="en-US" sz="2800" dirty="0"/>
              <a:t>億円（当時）</a:t>
            </a:r>
          </a:p>
          <a:p>
            <a:pPr marL="0" indent="0">
              <a:buNone/>
            </a:pPr>
            <a:endParaRPr kumimoji="1" lang="ja-JP" altLang="en-US" sz="4000"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714443"/>
            <a:ext cx="3781053" cy="5378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7098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C638B-B4F3-178D-9A63-569F33B08841}"/>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D9519A74-88AA-2C70-0EC0-E9A069E24505}"/>
              </a:ext>
            </a:extLst>
          </p:cNvPr>
          <p:cNvSpPr>
            <a:spLocks noGrp="1"/>
          </p:cNvSpPr>
          <p:nvPr>
            <p:ph type="title"/>
          </p:nvPr>
        </p:nvSpPr>
        <p:spPr>
          <a:xfrm>
            <a:off x="0" y="0"/>
            <a:ext cx="9144000" cy="706090"/>
          </a:xfrm>
          <a:solidFill>
            <a:srgbClr val="FFC000">
              <a:alpha val="50000"/>
            </a:srgbClr>
          </a:solidFill>
        </p:spPr>
        <p:txBody>
          <a:bodyPr>
            <a:normAutofit fontScale="90000"/>
          </a:bodyPr>
          <a:lstStyle/>
          <a:p>
            <a:r>
              <a:rPr kumimoji="1" lang="ja-JP" altLang="en-US" dirty="0"/>
              <a:t>足場の歴史　　昭和３３年　東京タワー　</a:t>
            </a:r>
          </a:p>
        </p:txBody>
      </p:sp>
      <p:sp>
        <p:nvSpPr>
          <p:cNvPr id="5" name="コンテンツ プレースホルダー 4">
            <a:extLst>
              <a:ext uri="{FF2B5EF4-FFF2-40B4-BE49-F238E27FC236}">
                <a16:creationId xmlns:a16="http://schemas.microsoft.com/office/drawing/2014/main" id="{E970F2E5-4CE5-0372-4ADA-870C0F2CBB64}"/>
              </a:ext>
            </a:extLst>
          </p:cNvPr>
          <p:cNvSpPr>
            <a:spLocks noGrp="1"/>
          </p:cNvSpPr>
          <p:nvPr>
            <p:ph idx="1"/>
          </p:nvPr>
        </p:nvSpPr>
        <p:spPr>
          <a:xfrm>
            <a:off x="107504" y="836713"/>
            <a:ext cx="6048672" cy="2429364"/>
          </a:xfrm>
        </p:spPr>
        <p:txBody>
          <a:bodyPr>
            <a:normAutofit lnSpcReduction="10000"/>
          </a:bodyPr>
          <a:lstStyle/>
          <a:p>
            <a:pPr marL="0" indent="0">
              <a:buNone/>
            </a:pPr>
            <a:r>
              <a:rPr kumimoji="1" lang="ja-JP" altLang="en-US" sz="1800" dirty="0">
                <a:latin typeface="+mn-ea"/>
              </a:rPr>
              <a:t>当時の鉄骨と鉄骨を接合する方法です。</a:t>
            </a:r>
          </a:p>
          <a:p>
            <a:pPr marL="0" indent="0">
              <a:buNone/>
            </a:pPr>
            <a:r>
              <a:rPr kumimoji="1" lang="en-US" altLang="ja-JP" sz="1800" dirty="0">
                <a:latin typeface="+mn-ea"/>
              </a:rPr>
              <a:t>1. </a:t>
            </a:r>
            <a:r>
              <a:rPr kumimoji="1" lang="ja-JP" altLang="en-US" sz="1800" dirty="0">
                <a:latin typeface="+mn-ea"/>
              </a:rPr>
              <a:t>リベットと呼ばれる鉄のピンを</a:t>
            </a:r>
            <a:r>
              <a:rPr kumimoji="1" lang="en-US" altLang="ja-JP" sz="1800" dirty="0">
                <a:latin typeface="+mn-ea"/>
              </a:rPr>
              <a:t>800</a:t>
            </a:r>
            <a:r>
              <a:rPr kumimoji="1" lang="ja-JP" altLang="en-US" sz="1800" dirty="0">
                <a:latin typeface="+mn-ea"/>
              </a:rPr>
              <a:t>度になるまで熱する</a:t>
            </a:r>
          </a:p>
          <a:p>
            <a:pPr marL="0" indent="0">
              <a:buNone/>
            </a:pPr>
            <a:r>
              <a:rPr kumimoji="1" lang="en-US" altLang="ja-JP" sz="1800" dirty="0">
                <a:latin typeface="+mn-ea"/>
              </a:rPr>
              <a:t>2. </a:t>
            </a:r>
            <a:r>
              <a:rPr kumimoji="1" lang="ja-JP" altLang="en-US" sz="1800" dirty="0">
                <a:latin typeface="+mn-ea"/>
              </a:rPr>
              <a:t>それを下にいる職人が鉄製の箸で挟み、上の作業場へ放り投げる</a:t>
            </a:r>
          </a:p>
          <a:p>
            <a:pPr marL="0" indent="0">
              <a:buNone/>
            </a:pPr>
            <a:r>
              <a:rPr kumimoji="1" lang="en-US" altLang="ja-JP" sz="1800" dirty="0">
                <a:latin typeface="+mn-ea"/>
              </a:rPr>
              <a:t>3.</a:t>
            </a:r>
            <a:r>
              <a:rPr kumimoji="1" lang="ja-JP" altLang="en-US" sz="1800" dirty="0">
                <a:latin typeface="+mn-ea"/>
              </a:rPr>
              <a:t>上で待ち構えていた職人が専用の容器でキャッチ</a:t>
            </a:r>
          </a:p>
          <a:p>
            <a:pPr marL="0" indent="0">
              <a:buNone/>
            </a:pPr>
            <a:r>
              <a:rPr kumimoji="1" lang="en-US" altLang="ja-JP" sz="1800" dirty="0">
                <a:latin typeface="+mn-ea"/>
              </a:rPr>
              <a:t>4. </a:t>
            </a:r>
            <a:r>
              <a:rPr kumimoji="1" lang="ja-JP" altLang="en-US" sz="1800" dirty="0">
                <a:latin typeface="+mn-ea"/>
              </a:rPr>
              <a:t>部材の穴に差し込み、ハンマーで</a:t>
            </a:r>
            <a:endParaRPr kumimoji="1" lang="en-US" altLang="ja-JP" sz="1800" dirty="0">
              <a:latin typeface="+mn-ea"/>
            </a:endParaRPr>
          </a:p>
          <a:p>
            <a:pPr marL="0" indent="0">
              <a:buNone/>
            </a:pPr>
            <a:r>
              <a:rPr kumimoji="1" lang="ja-JP" altLang="en-US" sz="1800" dirty="0">
                <a:latin typeface="+mn-ea"/>
              </a:rPr>
              <a:t>　一気に打ち付けて接合</a:t>
            </a:r>
          </a:p>
          <a:p>
            <a:pPr marL="0" indent="0">
              <a:buNone/>
            </a:pPr>
            <a:r>
              <a:rPr kumimoji="1" lang="en-US" altLang="ja-JP" sz="1800" dirty="0">
                <a:latin typeface="+mn-ea"/>
              </a:rPr>
              <a:t>5. </a:t>
            </a:r>
            <a:r>
              <a:rPr kumimoji="1" lang="ja-JP" altLang="en-US" sz="1800" dirty="0">
                <a:latin typeface="+mn-ea"/>
              </a:rPr>
              <a:t>これを</a:t>
            </a:r>
            <a:r>
              <a:rPr kumimoji="1" lang="en-US" altLang="ja-JP" sz="1800" dirty="0">
                <a:latin typeface="+mn-ea"/>
              </a:rPr>
              <a:t>28</a:t>
            </a:r>
            <a:r>
              <a:rPr kumimoji="1" lang="ja-JP" altLang="en-US" sz="1800" dirty="0">
                <a:latin typeface="+mn-ea"/>
              </a:rPr>
              <a:t>万回くりかえす</a:t>
            </a:r>
          </a:p>
        </p:txBody>
      </p:sp>
      <p:pic>
        <p:nvPicPr>
          <p:cNvPr id="6" name="図 5">
            <a:extLst>
              <a:ext uri="{FF2B5EF4-FFF2-40B4-BE49-F238E27FC236}">
                <a16:creationId xmlns:a16="http://schemas.microsoft.com/office/drawing/2014/main" id="{F461A052-3B9D-11C1-60A5-C55BDD7CED7E}"/>
              </a:ext>
            </a:extLst>
          </p:cNvPr>
          <p:cNvPicPr>
            <a:picLocks noChangeAspect="1"/>
          </p:cNvPicPr>
          <p:nvPr/>
        </p:nvPicPr>
        <p:blipFill>
          <a:blip r:embed="rId2"/>
          <a:stretch>
            <a:fillRect/>
          </a:stretch>
        </p:blipFill>
        <p:spPr>
          <a:xfrm>
            <a:off x="6516216" y="706090"/>
            <a:ext cx="2627784" cy="3433072"/>
          </a:xfrm>
          <a:prstGeom prst="rect">
            <a:avLst/>
          </a:prstGeom>
        </p:spPr>
      </p:pic>
      <p:pic>
        <p:nvPicPr>
          <p:cNvPr id="8" name="図 7">
            <a:extLst>
              <a:ext uri="{FF2B5EF4-FFF2-40B4-BE49-F238E27FC236}">
                <a16:creationId xmlns:a16="http://schemas.microsoft.com/office/drawing/2014/main" id="{E6275B12-22E6-5051-1B18-D5C2B6C42739}"/>
              </a:ext>
            </a:extLst>
          </p:cNvPr>
          <p:cNvPicPr>
            <a:picLocks noChangeAspect="1"/>
          </p:cNvPicPr>
          <p:nvPr/>
        </p:nvPicPr>
        <p:blipFill>
          <a:blip r:embed="rId3"/>
          <a:stretch>
            <a:fillRect/>
          </a:stretch>
        </p:blipFill>
        <p:spPr>
          <a:xfrm>
            <a:off x="6503709" y="4735418"/>
            <a:ext cx="2627785" cy="1992556"/>
          </a:xfrm>
          <a:prstGeom prst="rect">
            <a:avLst/>
          </a:prstGeom>
        </p:spPr>
      </p:pic>
      <p:pic>
        <p:nvPicPr>
          <p:cNvPr id="10" name="図 9">
            <a:extLst>
              <a:ext uri="{FF2B5EF4-FFF2-40B4-BE49-F238E27FC236}">
                <a16:creationId xmlns:a16="http://schemas.microsoft.com/office/drawing/2014/main" id="{AA1D9B57-36F1-61A6-7595-C4BD186C8E50}"/>
              </a:ext>
            </a:extLst>
          </p:cNvPr>
          <p:cNvPicPr>
            <a:picLocks noChangeAspect="1"/>
          </p:cNvPicPr>
          <p:nvPr/>
        </p:nvPicPr>
        <p:blipFill>
          <a:blip r:embed="rId4"/>
          <a:stretch>
            <a:fillRect/>
          </a:stretch>
        </p:blipFill>
        <p:spPr>
          <a:xfrm>
            <a:off x="0" y="4370019"/>
            <a:ext cx="3294052" cy="2429364"/>
          </a:xfrm>
          <a:prstGeom prst="rect">
            <a:avLst/>
          </a:prstGeom>
        </p:spPr>
      </p:pic>
      <p:pic>
        <p:nvPicPr>
          <p:cNvPr id="12" name="図 11">
            <a:extLst>
              <a:ext uri="{FF2B5EF4-FFF2-40B4-BE49-F238E27FC236}">
                <a16:creationId xmlns:a16="http://schemas.microsoft.com/office/drawing/2014/main" id="{5E5D5FCB-BD3D-4877-7CCF-0038D09019F0}"/>
              </a:ext>
            </a:extLst>
          </p:cNvPr>
          <p:cNvPicPr>
            <a:picLocks noChangeAspect="1"/>
          </p:cNvPicPr>
          <p:nvPr/>
        </p:nvPicPr>
        <p:blipFill>
          <a:blip r:embed="rId5"/>
          <a:stretch>
            <a:fillRect/>
          </a:stretch>
        </p:blipFill>
        <p:spPr>
          <a:xfrm>
            <a:off x="3334846" y="4471035"/>
            <a:ext cx="3061026" cy="2227332"/>
          </a:xfrm>
          <a:prstGeom prst="rect">
            <a:avLst/>
          </a:prstGeom>
        </p:spPr>
      </p:pic>
      <p:pic>
        <p:nvPicPr>
          <p:cNvPr id="14" name="図 13">
            <a:extLst>
              <a:ext uri="{FF2B5EF4-FFF2-40B4-BE49-F238E27FC236}">
                <a16:creationId xmlns:a16="http://schemas.microsoft.com/office/drawing/2014/main" id="{EBE7A28B-9ED4-FD9B-82AE-FEF2F7D406A3}"/>
              </a:ext>
            </a:extLst>
          </p:cNvPr>
          <p:cNvPicPr>
            <a:picLocks noChangeAspect="1"/>
          </p:cNvPicPr>
          <p:nvPr/>
        </p:nvPicPr>
        <p:blipFill>
          <a:blip r:embed="rId6"/>
          <a:stretch>
            <a:fillRect/>
          </a:stretch>
        </p:blipFill>
        <p:spPr>
          <a:xfrm>
            <a:off x="3670647" y="2514678"/>
            <a:ext cx="2725225" cy="1872208"/>
          </a:xfrm>
          <a:prstGeom prst="rect">
            <a:avLst/>
          </a:prstGeom>
        </p:spPr>
      </p:pic>
      <p:sp>
        <p:nvSpPr>
          <p:cNvPr id="16" name="テキスト ボックス 15">
            <a:extLst>
              <a:ext uri="{FF2B5EF4-FFF2-40B4-BE49-F238E27FC236}">
                <a16:creationId xmlns:a16="http://schemas.microsoft.com/office/drawing/2014/main" id="{65A217FD-3D70-9856-E169-EB97341A8742}"/>
              </a:ext>
            </a:extLst>
          </p:cNvPr>
          <p:cNvSpPr txBox="1"/>
          <p:nvPr/>
        </p:nvSpPr>
        <p:spPr>
          <a:xfrm>
            <a:off x="141438" y="3494882"/>
            <a:ext cx="2725225" cy="646331"/>
          </a:xfrm>
          <a:prstGeom prst="rect">
            <a:avLst/>
          </a:prstGeom>
          <a:noFill/>
        </p:spPr>
        <p:txBody>
          <a:bodyPr wrap="square">
            <a:spAutoFit/>
          </a:bodyPr>
          <a:lstStyle/>
          <a:p>
            <a:r>
              <a:rPr lang="ja-JP" altLang="en-US" dirty="0"/>
              <a:t>塔脚部分の鉄骨に足場が見えない</a:t>
            </a:r>
          </a:p>
        </p:txBody>
      </p:sp>
    </p:spTree>
    <p:extLst>
      <p:ext uri="{BB962C8B-B14F-4D97-AF65-F5344CB8AC3E}">
        <p14:creationId xmlns:p14="http://schemas.microsoft.com/office/powerpoint/2010/main" val="434620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980728"/>
          </a:xfrm>
          <a:solidFill>
            <a:srgbClr val="FFC000">
              <a:alpha val="50000"/>
            </a:srgbClr>
          </a:solidFill>
        </p:spPr>
        <p:txBody>
          <a:bodyPr>
            <a:normAutofit/>
          </a:bodyPr>
          <a:lstStyle/>
          <a:p>
            <a:r>
              <a:rPr kumimoji="1" lang="ja-JP" altLang="en-US" dirty="0"/>
              <a:t>足場の歴史　</a:t>
            </a:r>
            <a:r>
              <a:rPr kumimoji="1" lang="ja-JP" altLang="en-US" sz="3600" dirty="0"/>
              <a:t>昭和</a:t>
            </a:r>
            <a:r>
              <a:rPr kumimoji="1" lang="en-US" altLang="ja-JP" sz="3600" dirty="0"/>
              <a:t>34</a:t>
            </a:r>
            <a:r>
              <a:rPr kumimoji="1" lang="ja-JP" altLang="en-US" sz="3600" dirty="0"/>
              <a:t>年法改正鋼管足場</a:t>
            </a:r>
            <a:endParaRPr kumimoji="1" lang="ja-JP" altLang="en-US" dirty="0"/>
          </a:p>
        </p:txBody>
      </p:sp>
      <p:sp>
        <p:nvSpPr>
          <p:cNvPr id="5" name="コンテンツ プレースホルダー 4"/>
          <p:cNvSpPr>
            <a:spLocks noGrp="1"/>
          </p:cNvSpPr>
          <p:nvPr>
            <p:ph idx="1"/>
          </p:nvPr>
        </p:nvSpPr>
        <p:spPr>
          <a:xfrm>
            <a:off x="107504" y="1052736"/>
            <a:ext cx="8928992" cy="5805263"/>
          </a:xfrm>
        </p:spPr>
        <p:txBody>
          <a:bodyPr>
            <a:normAutofit/>
          </a:bodyPr>
          <a:lstStyle/>
          <a:p>
            <a:pPr marL="0" indent="0">
              <a:buNone/>
            </a:pPr>
            <a:r>
              <a:rPr lang="en-US" altLang="ja-JP" sz="2400" dirty="0"/>
              <a:t>1959</a:t>
            </a:r>
            <a:r>
              <a:rPr lang="ja-JP" altLang="en-US" sz="2400" dirty="0"/>
              <a:t>年（昭和</a:t>
            </a:r>
            <a:r>
              <a:rPr lang="en-US" altLang="ja-JP" sz="2400" dirty="0"/>
              <a:t>34</a:t>
            </a:r>
            <a:r>
              <a:rPr lang="ja-JP" altLang="en-US" sz="2400" dirty="0"/>
              <a:t>年）</a:t>
            </a:r>
            <a:r>
              <a:rPr lang="en-US" altLang="ja-JP" sz="2400" dirty="0"/>
              <a:t>2</a:t>
            </a:r>
            <a:r>
              <a:rPr lang="ja-JP" altLang="en-US" sz="2400" dirty="0"/>
              <a:t>月　労働安全衛生規則が一部改正され「鋼管足場」に関する条文が追加された</a:t>
            </a:r>
          </a:p>
          <a:p>
            <a:pPr marL="0" indent="0">
              <a:buNone/>
            </a:pPr>
            <a:r>
              <a:rPr lang="ja-JP" altLang="en-US" sz="2400" dirty="0"/>
              <a:t>労働安全衛生規則第四款  鋼管足場</a:t>
            </a:r>
          </a:p>
          <a:p>
            <a:pPr marL="0" indent="0">
              <a:buNone/>
            </a:pPr>
            <a:r>
              <a:rPr lang="ja-JP" altLang="en-US" sz="2400" dirty="0"/>
              <a:t>（鋼管足場）第５７０条  事業者は、鋼管足場については、次に定めるところに適合したものでなければ使用しては  ならない。</a:t>
            </a:r>
          </a:p>
          <a:p>
            <a:pPr marL="0" indent="0">
              <a:buNone/>
            </a:pPr>
            <a:r>
              <a:rPr lang="ja-JP" altLang="en-US" sz="2400" dirty="0"/>
              <a:t>  一  足場（脚輪を取り付けた移動式足場を除く。）の脚部には、足場の滑動又は沈下を防止するため、</a:t>
            </a:r>
          </a:p>
          <a:p>
            <a:pPr marL="0" indent="0">
              <a:buNone/>
            </a:pPr>
            <a:r>
              <a:rPr lang="ja-JP" altLang="en-US" sz="2400" dirty="0"/>
              <a:t>    </a:t>
            </a:r>
            <a:r>
              <a:rPr lang="ja-JP" altLang="en-US" sz="2400" b="1" u="sng" dirty="0">
                <a:highlight>
                  <a:srgbClr val="FFFF00"/>
                </a:highlight>
              </a:rPr>
              <a:t>ベース金具</a:t>
            </a:r>
            <a:r>
              <a:rPr lang="ja-JP" altLang="en-US" sz="2400" dirty="0"/>
              <a:t>を用い、かつ、</a:t>
            </a:r>
            <a:r>
              <a:rPr lang="ja-JP" altLang="en-US" sz="2400" u="sng" dirty="0"/>
              <a:t>敷板、敷角</a:t>
            </a:r>
            <a:r>
              <a:rPr lang="ja-JP" altLang="en-US" sz="2400" dirty="0"/>
              <a:t>等を用い、</a:t>
            </a:r>
            <a:r>
              <a:rPr lang="ja-JP" altLang="en-US" sz="2400" u="sng" dirty="0"/>
              <a:t>根がらみ</a:t>
            </a:r>
            <a:r>
              <a:rPr lang="ja-JP" altLang="en-US" sz="2400" dirty="0"/>
              <a:t>を設ける等の措置を講ずること。</a:t>
            </a:r>
            <a:endParaRPr lang="en-US" altLang="ja-JP" sz="2400" dirty="0"/>
          </a:p>
          <a:p>
            <a:pPr marL="0" indent="0">
              <a:buNone/>
            </a:pPr>
            <a:endParaRPr lang="ja-JP" altLang="en-US" sz="2400" dirty="0"/>
          </a:p>
          <a:p>
            <a:pPr marL="0" indent="0">
              <a:buNone/>
            </a:pPr>
            <a:r>
              <a:rPr lang="ja-JP" altLang="en-US" sz="2400" dirty="0"/>
              <a:t>  二  </a:t>
            </a:r>
            <a:r>
              <a:rPr lang="ja-JP" altLang="en-US" sz="2400" b="1" u="sng" dirty="0">
                <a:highlight>
                  <a:srgbClr val="FFFF00"/>
                </a:highlight>
              </a:rPr>
              <a:t>脚輪を取り付けた移動式足場</a:t>
            </a:r>
            <a:r>
              <a:rPr lang="ja-JP" altLang="en-US" sz="2400" dirty="0"/>
              <a:t>に</a:t>
            </a:r>
            <a:r>
              <a:rPr lang="ja-JP" altLang="en-US" sz="2400" dirty="0" err="1"/>
              <a:t>あつては</a:t>
            </a:r>
            <a:r>
              <a:rPr lang="ja-JP" altLang="en-US" sz="2400" dirty="0"/>
              <a:t>、不意に移動することを防止するため、</a:t>
            </a:r>
            <a:r>
              <a:rPr lang="ja-JP" altLang="en-US" sz="2400" u="sng" dirty="0"/>
              <a:t>ブレーキ、歯止め </a:t>
            </a:r>
            <a:r>
              <a:rPr lang="ja-JP" altLang="en-US" sz="2400" dirty="0"/>
              <a:t>等で脚輪を確実に固定させ、足場の一部を</a:t>
            </a:r>
            <a:r>
              <a:rPr lang="ja-JP" altLang="en-US" sz="2400" u="sng" dirty="0"/>
              <a:t>堅固な建築物に固定</a:t>
            </a:r>
            <a:r>
              <a:rPr lang="ja-JP" altLang="en-US" sz="2400" dirty="0"/>
              <a:t>させる等の措置を講ずること。</a:t>
            </a:r>
          </a:p>
        </p:txBody>
      </p:sp>
    </p:spTree>
    <p:extLst>
      <p:ext uri="{BB962C8B-B14F-4D97-AF65-F5344CB8AC3E}">
        <p14:creationId xmlns:p14="http://schemas.microsoft.com/office/powerpoint/2010/main" val="3022692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80512" cy="980728"/>
          </a:xfrm>
          <a:solidFill>
            <a:srgbClr val="FFC000">
              <a:alpha val="50000"/>
            </a:srgbClr>
          </a:solidFill>
        </p:spPr>
        <p:txBody>
          <a:bodyPr>
            <a:normAutofit/>
          </a:bodyPr>
          <a:lstStyle/>
          <a:p>
            <a:r>
              <a:rPr kumimoji="1" lang="ja-JP" altLang="en-US" dirty="0"/>
              <a:t>足場の歴史　　</a:t>
            </a:r>
            <a:r>
              <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t>昭和</a:t>
            </a:r>
            <a:r>
              <a:rPr kumimoji="1" lang="en-US" altLang="ja-JP"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t>34</a:t>
            </a:r>
            <a:r>
              <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t>年法改正鋼管足場</a:t>
            </a:r>
            <a:endParaRPr kumimoji="1" lang="ja-JP" altLang="en-US" dirty="0"/>
          </a:p>
        </p:txBody>
      </p:sp>
      <p:sp>
        <p:nvSpPr>
          <p:cNvPr id="5" name="コンテンツ プレースホルダー 4"/>
          <p:cNvSpPr>
            <a:spLocks noGrp="1"/>
          </p:cNvSpPr>
          <p:nvPr>
            <p:ph idx="1"/>
          </p:nvPr>
        </p:nvSpPr>
        <p:spPr>
          <a:xfrm>
            <a:off x="107504" y="1052736"/>
            <a:ext cx="8928992" cy="5805263"/>
          </a:xfrm>
        </p:spPr>
        <p:txBody>
          <a:bodyPr>
            <a:normAutofit/>
          </a:bodyPr>
          <a:lstStyle/>
          <a:p>
            <a:pPr marL="0" indent="0">
              <a:buNone/>
            </a:pPr>
            <a:r>
              <a:rPr lang="zh-TW" altLang="en-US" sz="2400" dirty="0"/>
              <a:t>労働安全衛生規則第</a:t>
            </a:r>
            <a:r>
              <a:rPr lang="ja-JP" altLang="en-US" sz="2400" dirty="0"/>
              <a:t>４</a:t>
            </a:r>
            <a:r>
              <a:rPr lang="zh-TW" altLang="en-US" sz="2400" dirty="0"/>
              <a:t>款  鋼管足場（鋼管足場）第</a:t>
            </a:r>
            <a:r>
              <a:rPr lang="ja-JP" altLang="en-US" sz="2400" dirty="0"/>
              <a:t>５７０</a:t>
            </a:r>
            <a:r>
              <a:rPr lang="zh-TW" altLang="en-US" sz="2400" dirty="0"/>
              <a:t>条 </a:t>
            </a:r>
            <a:endParaRPr lang="en-US" altLang="ja-JP" sz="2400" dirty="0"/>
          </a:p>
          <a:p>
            <a:pPr marL="639762" indent="-457200">
              <a:buAutoNum type="ea1JpnKorPlain" startAt="3"/>
            </a:pPr>
            <a:r>
              <a:rPr lang="ja-JP" altLang="en-US" sz="2400" b="1" dirty="0">
                <a:highlight>
                  <a:srgbClr val="FFFF00"/>
                </a:highlight>
              </a:rPr>
              <a:t>鋼管の接続部又は交差部</a:t>
            </a:r>
            <a:r>
              <a:rPr lang="ja-JP" altLang="en-US" sz="2400" dirty="0"/>
              <a:t>は、これに適合した</a:t>
            </a:r>
            <a:r>
              <a:rPr lang="ja-JP" altLang="en-US" sz="2400" u="sng" dirty="0"/>
              <a:t>附属金具</a:t>
            </a:r>
            <a:r>
              <a:rPr lang="ja-JP" altLang="en-US" sz="2400" dirty="0"/>
              <a:t>を用いて、確実に接続し、又は緊結すること。</a:t>
            </a:r>
            <a:endParaRPr lang="en-US" altLang="ja-JP" sz="2400" dirty="0"/>
          </a:p>
          <a:p>
            <a:pPr marL="639762" indent="-457200">
              <a:buAutoNum type="ea1JpnKorPlain" startAt="3"/>
            </a:pPr>
            <a:endParaRPr lang="ja-JP" altLang="en-US" sz="2400" dirty="0"/>
          </a:p>
          <a:p>
            <a:pPr marL="0" indent="0">
              <a:buNone/>
            </a:pPr>
            <a:r>
              <a:rPr lang="ja-JP" altLang="en-US" sz="2400" dirty="0"/>
              <a:t>  四  </a:t>
            </a:r>
            <a:r>
              <a:rPr lang="ja-JP" altLang="en-US" sz="2400" b="1" dirty="0">
                <a:highlight>
                  <a:srgbClr val="FFFF00"/>
                </a:highlight>
              </a:rPr>
              <a:t>筋かい</a:t>
            </a:r>
            <a:r>
              <a:rPr lang="ja-JP" altLang="en-US" sz="2400" dirty="0"/>
              <a:t>で補強すること。</a:t>
            </a:r>
            <a:endParaRPr lang="en-US" altLang="ja-JP" sz="2400" dirty="0"/>
          </a:p>
          <a:p>
            <a:pPr marL="0" indent="0">
              <a:buNone/>
            </a:pPr>
            <a:endParaRPr lang="ja-JP" altLang="en-US" sz="2400" dirty="0"/>
          </a:p>
          <a:p>
            <a:pPr marL="539750" indent="-539750">
              <a:buNone/>
            </a:pPr>
            <a:r>
              <a:rPr lang="ja-JP" altLang="en-US" sz="2400" dirty="0"/>
              <a:t>  五  一側足場、本足場又は張出し足場であるものに</a:t>
            </a:r>
            <a:r>
              <a:rPr lang="ja-JP" altLang="en-US" sz="2400" dirty="0" err="1"/>
              <a:t>あつては</a:t>
            </a:r>
            <a:r>
              <a:rPr lang="ja-JP" altLang="en-US" sz="2400" dirty="0"/>
              <a:t>、次に定めるところにより</a:t>
            </a:r>
            <a:r>
              <a:rPr lang="ja-JP" altLang="en-US" sz="2400" b="1" dirty="0">
                <a:highlight>
                  <a:srgbClr val="FFFF00"/>
                </a:highlight>
              </a:rPr>
              <a:t>、壁つなぎ又は控え</a:t>
            </a:r>
            <a:r>
              <a:rPr lang="ja-JP" altLang="en-US" sz="2400" dirty="0"/>
              <a:t>を設けること。</a:t>
            </a:r>
          </a:p>
          <a:p>
            <a:pPr marL="623888" indent="-623888">
              <a:buNone/>
            </a:pPr>
            <a:r>
              <a:rPr lang="ja-JP" altLang="en-US" sz="2400" dirty="0"/>
              <a:t>    イ  間隔は、次の表の上欄に掲げる鋼管足場の種類に応じ、それぞれ同表の下欄に掲げる値以下とすること。（表）</a:t>
            </a:r>
          </a:p>
          <a:p>
            <a:pPr marL="0" indent="0">
              <a:buNone/>
            </a:pPr>
            <a:r>
              <a:rPr lang="ja-JP" altLang="en-US" sz="2400" dirty="0"/>
              <a:t>    ロ  鋼管、丸太等の材料を用いて、堅固なものとすること。</a:t>
            </a:r>
          </a:p>
          <a:p>
            <a:pPr marL="623888" indent="-623888">
              <a:buNone/>
            </a:pPr>
            <a:r>
              <a:rPr lang="ja-JP" altLang="en-US" sz="2400" dirty="0"/>
              <a:t>    ハ  引張材と圧縮材とで構成されているものであるときは、引張材と圧縮材との間隔は、一メートル以内とすること。</a:t>
            </a:r>
          </a:p>
        </p:txBody>
      </p:sp>
    </p:spTree>
    <p:extLst>
      <p:ext uri="{BB962C8B-B14F-4D97-AF65-F5344CB8AC3E}">
        <p14:creationId xmlns:p14="http://schemas.microsoft.com/office/powerpoint/2010/main" val="773684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706090"/>
          </a:xfrm>
          <a:solidFill>
            <a:srgbClr val="FFC000">
              <a:alpha val="50000"/>
            </a:srgbClr>
          </a:solidFill>
        </p:spPr>
        <p:txBody>
          <a:bodyPr>
            <a:normAutofit fontScale="90000"/>
          </a:bodyPr>
          <a:lstStyle/>
          <a:p>
            <a:r>
              <a:rPr kumimoji="1" lang="ja-JP" altLang="en-US" dirty="0"/>
              <a:t>足場の歴史　　</a:t>
            </a:r>
            <a:r>
              <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t>昭和</a:t>
            </a:r>
            <a:r>
              <a:rPr kumimoji="1" lang="en-US" altLang="ja-JP"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t>34</a:t>
            </a:r>
            <a:r>
              <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t>年法改正鋼管足場</a:t>
            </a:r>
            <a:endParaRPr kumimoji="1" lang="ja-JP" altLang="en-US" dirty="0"/>
          </a:p>
        </p:txBody>
      </p:sp>
      <p:sp>
        <p:nvSpPr>
          <p:cNvPr id="5" name="コンテンツ プレースホルダー 4"/>
          <p:cNvSpPr>
            <a:spLocks noGrp="1"/>
          </p:cNvSpPr>
          <p:nvPr>
            <p:ph idx="1"/>
          </p:nvPr>
        </p:nvSpPr>
        <p:spPr>
          <a:xfrm>
            <a:off x="107504" y="706090"/>
            <a:ext cx="8928992" cy="5805263"/>
          </a:xfrm>
        </p:spPr>
        <p:txBody>
          <a:bodyPr>
            <a:normAutofit/>
          </a:bodyPr>
          <a:lstStyle/>
          <a:p>
            <a:pPr marL="0" indent="0">
              <a:buNone/>
            </a:pPr>
            <a:r>
              <a:rPr lang="ja-JP" altLang="en-US" sz="2400" dirty="0"/>
              <a:t>（令別表第八第一号に掲げる部材等を用いる鋼管足場）</a:t>
            </a:r>
          </a:p>
          <a:p>
            <a:pPr marL="0" indent="0">
              <a:buNone/>
            </a:pPr>
            <a:r>
              <a:rPr lang="ja-JP" altLang="en-US" sz="2400" dirty="0"/>
              <a:t>第５７１条  事業者は、</a:t>
            </a:r>
            <a:r>
              <a:rPr lang="ja-JP" altLang="en-US" sz="2400" b="1" dirty="0">
                <a:highlight>
                  <a:srgbClr val="FFFF00"/>
                </a:highlight>
              </a:rPr>
              <a:t>単管足場用鋼管規格</a:t>
            </a:r>
            <a:r>
              <a:rPr lang="ja-JP" altLang="en-US" sz="2400" dirty="0"/>
              <a:t>に適合する鋼管を用いて構成される鋼管単管足場については、</a:t>
            </a:r>
            <a:endParaRPr lang="en-US" altLang="ja-JP" sz="2400" dirty="0"/>
          </a:p>
          <a:p>
            <a:pPr marL="742950" indent="-742950">
              <a:buAutoNum type="ea1JpnKorPlain"/>
            </a:pPr>
            <a:r>
              <a:rPr lang="ja-JP" altLang="en-US" sz="2400" b="1" dirty="0"/>
              <a:t>建地の間隔</a:t>
            </a:r>
            <a:r>
              <a:rPr lang="ja-JP" altLang="en-US" sz="2400" dirty="0"/>
              <a:t>は、けた行方向を一・八五メートル以下、</a:t>
            </a:r>
            <a:endParaRPr lang="en-US" altLang="ja-JP" sz="2400" dirty="0"/>
          </a:p>
          <a:p>
            <a:pPr marL="0" indent="0">
              <a:buNone/>
            </a:pPr>
            <a:r>
              <a:rPr lang="ja-JP" altLang="en-US" sz="2400" dirty="0"/>
              <a:t>　　　はり間方向は一・五メートル以下とすること。</a:t>
            </a:r>
          </a:p>
          <a:p>
            <a:pPr marL="0" indent="0">
              <a:buNone/>
            </a:pPr>
            <a:r>
              <a:rPr lang="ja-JP" altLang="en-US" sz="2400" dirty="0"/>
              <a:t>  二  </a:t>
            </a:r>
            <a:r>
              <a:rPr lang="ja-JP" altLang="en-US" sz="2400" b="1" dirty="0"/>
              <a:t>地上第一の布</a:t>
            </a:r>
            <a:r>
              <a:rPr lang="ja-JP" altLang="en-US" sz="2400" dirty="0"/>
              <a:t>は、二メートル以下の位置に設けること。</a:t>
            </a:r>
          </a:p>
          <a:p>
            <a:pPr marL="0" indent="0">
              <a:buNone/>
            </a:pPr>
            <a:r>
              <a:rPr lang="ja-JP" altLang="en-US" sz="2400" dirty="0"/>
              <a:t>  三  建地の最高部から</a:t>
            </a:r>
            <a:r>
              <a:rPr lang="ja-JP" altLang="en-US" sz="2400" dirty="0" err="1"/>
              <a:t>測つて</a:t>
            </a:r>
            <a:r>
              <a:rPr lang="ja-JP" altLang="en-US" sz="2400" b="1" dirty="0"/>
              <a:t>三十一メートルを超える部分</a:t>
            </a:r>
            <a:endParaRPr lang="en-US" altLang="ja-JP" sz="2400" b="1" dirty="0"/>
          </a:p>
          <a:p>
            <a:pPr marL="0" indent="0">
              <a:buNone/>
            </a:pPr>
            <a:r>
              <a:rPr lang="ja-JP" altLang="en-US" sz="2400" dirty="0"/>
              <a:t>　　　の建地は、鋼管を二本組とすること。</a:t>
            </a:r>
            <a:endParaRPr lang="en-US" altLang="ja-JP" sz="2400" dirty="0"/>
          </a:p>
          <a:p>
            <a:pPr marL="0" indent="0">
              <a:buNone/>
            </a:pPr>
            <a:r>
              <a:rPr lang="ja-JP" altLang="en-US" sz="2400" dirty="0"/>
              <a:t>　　　ただし、建地の下端に作用する設計荷重（足場の重量</a:t>
            </a:r>
            <a:br>
              <a:rPr lang="en-US" altLang="ja-JP" sz="2400" dirty="0"/>
            </a:br>
            <a:r>
              <a:rPr lang="ja-JP" altLang="en-US" sz="2400" dirty="0"/>
              <a:t>　　　に相当する荷重に、作業床の最大積載荷重を加えた</a:t>
            </a:r>
            <a:br>
              <a:rPr lang="en-US" altLang="ja-JP" sz="2400" dirty="0"/>
            </a:br>
            <a:r>
              <a:rPr lang="ja-JP" altLang="en-US" sz="2400" dirty="0"/>
              <a:t>　　　荷重をいう。）が当該建地の最大使用荷重（当該建地</a:t>
            </a:r>
            <a:br>
              <a:rPr lang="en-US" altLang="ja-JP" sz="2400" dirty="0"/>
            </a:br>
            <a:r>
              <a:rPr lang="ja-JP" altLang="en-US" sz="2400" dirty="0"/>
              <a:t>　　　の破壊に至る荷重の二分の一以下の荷重をいう。）を　</a:t>
            </a:r>
            <a:br>
              <a:rPr lang="en-US" altLang="ja-JP" sz="2400" dirty="0"/>
            </a:br>
            <a:r>
              <a:rPr lang="ja-JP" altLang="en-US" sz="2400" dirty="0"/>
              <a:t>　　　超えないときは、この限りでない。</a:t>
            </a:r>
            <a:endParaRPr lang="en-US" altLang="ja-JP" sz="2400" dirty="0"/>
          </a:p>
          <a:p>
            <a:pPr marL="0" indent="0">
              <a:buNone/>
            </a:pPr>
            <a:r>
              <a:rPr lang="ja-JP" altLang="en-US" sz="2400" dirty="0"/>
              <a:t> 四  建地間の積載荷重は、</a:t>
            </a:r>
            <a:r>
              <a:rPr lang="ja-JP" altLang="en-US" sz="2400" u="sng" dirty="0"/>
              <a:t>四百キログラムを限度</a:t>
            </a:r>
            <a:r>
              <a:rPr lang="ja-JP" altLang="en-US" sz="2400" dirty="0"/>
              <a:t>とする。　　　　</a:t>
            </a:r>
          </a:p>
        </p:txBody>
      </p:sp>
    </p:spTree>
    <p:extLst>
      <p:ext uri="{BB962C8B-B14F-4D97-AF65-F5344CB8AC3E}">
        <p14:creationId xmlns:p14="http://schemas.microsoft.com/office/powerpoint/2010/main" val="958424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706090"/>
          </a:xfrm>
          <a:solidFill>
            <a:srgbClr val="FFC000">
              <a:alpha val="50000"/>
            </a:srgbClr>
          </a:solidFill>
        </p:spPr>
        <p:txBody>
          <a:bodyPr>
            <a:normAutofit fontScale="90000"/>
          </a:bodyPr>
          <a:lstStyle/>
          <a:p>
            <a:r>
              <a:rPr kumimoji="1" lang="ja-JP" altLang="en-US" dirty="0"/>
              <a:t>足場の歴史　　</a:t>
            </a:r>
            <a:r>
              <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t>昭和</a:t>
            </a:r>
            <a:r>
              <a:rPr kumimoji="1" lang="en-US" altLang="ja-JP"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t>34</a:t>
            </a:r>
            <a:r>
              <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t>年法改正鋼管足場</a:t>
            </a:r>
            <a:endParaRPr kumimoji="1" lang="ja-JP" altLang="en-US" dirty="0"/>
          </a:p>
        </p:txBody>
      </p:sp>
      <p:sp>
        <p:nvSpPr>
          <p:cNvPr id="5" name="コンテンツ プレースホルダー 4"/>
          <p:cNvSpPr>
            <a:spLocks noGrp="1"/>
          </p:cNvSpPr>
          <p:nvPr>
            <p:ph idx="1"/>
          </p:nvPr>
        </p:nvSpPr>
        <p:spPr>
          <a:xfrm>
            <a:off x="107504" y="836712"/>
            <a:ext cx="8928992" cy="5904656"/>
          </a:xfrm>
        </p:spPr>
        <p:txBody>
          <a:bodyPr>
            <a:normAutofit lnSpcReduction="10000"/>
          </a:bodyPr>
          <a:lstStyle/>
          <a:p>
            <a:pPr marL="0" indent="0">
              <a:buNone/>
            </a:pPr>
            <a:r>
              <a:rPr lang="ja-JP" altLang="en-US" sz="2400" dirty="0"/>
              <a:t>第５７１条  事業者は、単管足場用鋼管規格に適合する鋼管を用いて構成される</a:t>
            </a:r>
            <a:r>
              <a:rPr lang="ja-JP" altLang="en-US" sz="2400" b="1" dirty="0">
                <a:highlight>
                  <a:srgbClr val="FFFF00"/>
                </a:highlight>
              </a:rPr>
              <a:t>鋼管わく組足場</a:t>
            </a:r>
            <a:r>
              <a:rPr lang="ja-JP" altLang="en-US" sz="2400" dirty="0"/>
              <a:t>は</a:t>
            </a:r>
            <a:endParaRPr lang="en-US" altLang="ja-JP" sz="2400" dirty="0"/>
          </a:p>
          <a:p>
            <a:pPr marL="449263" indent="0">
              <a:buNone/>
            </a:pPr>
            <a:r>
              <a:rPr lang="ja-JP" altLang="en-US" sz="2400" dirty="0"/>
              <a:t> 五  最上層及び五層以内ごとに</a:t>
            </a:r>
            <a:r>
              <a:rPr lang="ja-JP" altLang="en-US" sz="2400" b="1" u="sng" dirty="0"/>
              <a:t>水平材</a:t>
            </a:r>
            <a:r>
              <a:rPr lang="ja-JP" altLang="en-US" sz="2400" dirty="0"/>
              <a:t>を設けること。</a:t>
            </a:r>
            <a:endParaRPr lang="en-US" altLang="ja-JP" sz="2400" dirty="0"/>
          </a:p>
          <a:p>
            <a:pPr marL="714375" indent="-357188">
              <a:buNone/>
            </a:pPr>
            <a:r>
              <a:rPr lang="ja-JP" altLang="en-US" sz="2400" dirty="0"/>
              <a:t>  六  はりわく及び持送りわくは</a:t>
            </a:r>
            <a:r>
              <a:rPr lang="ja-JP" altLang="en-US" sz="2400" b="1" dirty="0">
                <a:highlight>
                  <a:srgbClr val="FFFF00"/>
                </a:highlight>
              </a:rPr>
              <a:t>、</a:t>
            </a:r>
            <a:r>
              <a:rPr lang="ja-JP" altLang="en-US" sz="2400" b="1" u="sng" dirty="0">
                <a:highlight>
                  <a:srgbClr val="FFFF00"/>
                </a:highlight>
              </a:rPr>
              <a:t>水平筋かい</a:t>
            </a:r>
            <a:r>
              <a:rPr lang="ja-JP" altLang="en-US" sz="2400" dirty="0"/>
              <a:t>その他によつて横振れを防止する措置を講ずること。</a:t>
            </a:r>
            <a:endParaRPr lang="en-US" altLang="ja-JP" sz="2400" dirty="0"/>
          </a:p>
          <a:p>
            <a:pPr marL="714375" indent="-357188">
              <a:buNone/>
              <a:tabLst>
                <a:tab pos="266700" algn="l"/>
              </a:tabLst>
            </a:pPr>
            <a:r>
              <a:rPr lang="ja-JP" altLang="en-US" sz="2400" dirty="0"/>
              <a:t>  七  高さ二十メートルを超えるとき及び重量物の積載を伴う作業を行うときは、使用する</a:t>
            </a:r>
            <a:r>
              <a:rPr lang="ja-JP" altLang="en-US" sz="2400" b="1" u="sng" dirty="0">
                <a:highlight>
                  <a:srgbClr val="FFFF00"/>
                </a:highlight>
              </a:rPr>
              <a:t>主わく</a:t>
            </a:r>
            <a:r>
              <a:rPr lang="ja-JP" altLang="en-US" sz="2400" dirty="0">
                <a:highlight>
                  <a:srgbClr val="FFFF00"/>
                </a:highlight>
              </a:rPr>
              <a:t>は</a:t>
            </a:r>
            <a:r>
              <a:rPr lang="ja-JP" altLang="en-US" sz="2400" dirty="0"/>
              <a:t>、高さ２メートル以下のものとし、かつ、主わく間の間隔は１・８５メートル以下とすること。</a:t>
            </a:r>
            <a:endParaRPr lang="en-US" altLang="ja-JP" sz="2400" dirty="0"/>
          </a:p>
          <a:p>
            <a:pPr marL="449263" indent="-266700">
              <a:buNone/>
            </a:pPr>
            <a:r>
              <a:rPr lang="ja-JP" altLang="en-US" sz="2400" dirty="0"/>
              <a:t>２  前項第一号又は第四号の規定は、作業の必要上これらの規定により難い場合において、各支点間を単  純ばりとして計算した最大曲げモーメントの値に関し、事業者が次条に定める措置を講じたときは、適用しない。</a:t>
            </a:r>
          </a:p>
          <a:p>
            <a:pPr marL="449263" indent="-266700">
              <a:buNone/>
            </a:pPr>
            <a:r>
              <a:rPr lang="ja-JP" altLang="en-US" sz="2400" dirty="0"/>
              <a:t>３  第一項第二号の規定は、作業の必要上同号の規定により難い部分がある場合において、二本組等により当該部分を補強したときは、適用しない。</a:t>
            </a:r>
          </a:p>
        </p:txBody>
      </p:sp>
    </p:spTree>
    <p:extLst>
      <p:ext uri="{BB962C8B-B14F-4D97-AF65-F5344CB8AC3E}">
        <p14:creationId xmlns:p14="http://schemas.microsoft.com/office/powerpoint/2010/main" val="4091857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980728"/>
          </a:xfrm>
          <a:solidFill>
            <a:srgbClr val="FFC000">
              <a:alpha val="50000"/>
            </a:srgbClr>
          </a:solidFill>
        </p:spPr>
        <p:txBody>
          <a:bodyPr>
            <a:normAutofit/>
          </a:bodyPr>
          <a:lstStyle/>
          <a:p>
            <a:r>
              <a:rPr kumimoji="1" lang="ja-JP" altLang="en-US" dirty="0"/>
              <a:t>足場の歴史　　</a:t>
            </a:r>
            <a:r>
              <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t>昭和</a:t>
            </a:r>
            <a:r>
              <a:rPr kumimoji="1" lang="en-US" altLang="ja-JP"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t>34</a:t>
            </a:r>
            <a:r>
              <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t>年法改正鋼管足場</a:t>
            </a:r>
            <a:endParaRPr kumimoji="1" lang="ja-JP" altLang="en-US" dirty="0"/>
          </a:p>
        </p:txBody>
      </p:sp>
      <p:sp>
        <p:nvSpPr>
          <p:cNvPr id="5" name="コンテンツ プレースホルダー 4"/>
          <p:cNvSpPr>
            <a:spLocks noGrp="1"/>
          </p:cNvSpPr>
          <p:nvPr>
            <p:ph idx="1"/>
          </p:nvPr>
        </p:nvSpPr>
        <p:spPr>
          <a:xfrm>
            <a:off x="107504" y="1052736"/>
            <a:ext cx="8928992" cy="5805263"/>
          </a:xfrm>
        </p:spPr>
        <p:txBody>
          <a:bodyPr>
            <a:normAutofit/>
          </a:bodyPr>
          <a:lstStyle/>
          <a:p>
            <a:pPr marL="0" indent="0">
              <a:buNone/>
            </a:pPr>
            <a:r>
              <a:rPr lang="ja-JP" altLang="en-US" sz="2400" dirty="0"/>
              <a:t>（鋼管の強度の識別）</a:t>
            </a:r>
          </a:p>
          <a:p>
            <a:pPr marL="0" indent="0">
              <a:buNone/>
            </a:pPr>
            <a:r>
              <a:rPr lang="ja-JP" altLang="en-US" sz="2400" dirty="0"/>
              <a:t>第５７３条  事業者は、外径及び肉厚が同一であり、又は近似している鋼管で、強度が異なるものを同一事業場で使用するときは、鋼管の混用による労働者の危険を防止するため、鋼管に色又は記号を付する等の方法により、鋼管の強度を識別することができる措置を講じなければならない。</a:t>
            </a:r>
          </a:p>
          <a:p>
            <a:pPr marL="0" indent="0">
              <a:buNone/>
            </a:pPr>
            <a:r>
              <a:rPr lang="ja-JP" altLang="en-US" sz="2400" dirty="0"/>
              <a:t>２　前項の措置は、色を付する方法のみによるものであつてはならない。</a:t>
            </a:r>
          </a:p>
          <a:p>
            <a:pPr marL="0" indent="0">
              <a:buNone/>
            </a:pPr>
            <a:endParaRPr kumimoji="1" lang="ja-JP" altLang="en-US" sz="4000" dirty="0"/>
          </a:p>
        </p:txBody>
      </p:sp>
    </p:spTree>
    <p:extLst>
      <p:ext uri="{BB962C8B-B14F-4D97-AF65-F5344CB8AC3E}">
        <p14:creationId xmlns:p14="http://schemas.microsoft.com/office/powerpoint/2010/main" val="1971798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274638"/>
            <a:ext cx="8229600" cy="706090"/>
          </a:xfrm>
          <a:solidFill>
            <a:srgbClr val="FFC000">
              <a:alpha val="50000"/>
            </a:srgbClr>
          </a:solidFill>
        </p:spPr>
        <p:txBody>
          <a:bodyPr>
            <a:normAutofit fontScale="90000"/>
          </a:bodyPr>
          <a:lstStyle/>
          <a:p>
            <a:r>
              <a:rPr kumimoji="1" lang="ja-JP" altLang="en-US" dirty="0"/>
              <a:t>足場の歴史　　</a:t>
            </a:r>
            <a:r>
              <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t>昭和</a:t>
            </a:r>
            <a:r>
              <a:rPr kumimoji="1" lang="en-US" altLang="ja-JP"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t>34</a:t>
            </a:r>
            <a:r>
              <a:rPr kumimoji="1" lang="ja-JP" altLang="en-US"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t>年法改正鋼管足場</a:t>
            </a:r>
            <a:endParaRPr kumimoji="1" lang="ja-JP" altLang="en-US" dirty="0"/>
          </a:p>
        </p:txBody>
      </p:sp>
      <p:sp>
        <p:nvSpPr>
          <p:cNvPr id="5" name="コンテンツ プレースホルダー 4"/>
          <p:cNvSpPr>
            <a:spLocks noGrp="1"/>
          </p:cNvSpPr>
          <p:nvPr>
            <p:ph idx="1"/>
          </p:nvPr>
        </p:nvSpPr>
        <p:spPr>
          <a:xfrm>
            <a:off x="107504" y="1052736"/>
            <a:ext cx="8928992" cy="5805263"/>
          </a:xfrm>
        </p:spPr>
        <p:txBody>
          <a:bodyPr>
            <a:normAutofit fontScale="92500"/>
          </a:bodyPr>
          <a:lstStyle/>
          <a:p>
            <a:pPr marL="0" indent="0">
              <a:buNone/>
            </a:pPr>
            <a:r>
              <a:rPr lang="en-US" altLang="ja-JP" sz="2600" dirty="0"/>
              <a:t>1963</a:t>
            </a:r>
            <a:r>
              <a:rPr lang="ja-JP" altLang="en-US" sz="2600" dirty="0"/>
              <a:t>年（昭和</a:t>
            </a:r>
            <a:r>
              <a:rPr lang="en-US" altLang="ja-JP" sz="2600" dirty="0"/>
              <a:t>38</a:t>
            </a:r>
            <a:r>
              <a:rPr lang="ja-JP" altLang="en-US" sz="2600" dirty="0"/>
              <a:t>年）型枠支保工の鋼管枠支柱</a:t>
            </a:r>
            <a:endParaRPr lang="en-US" altLang="ja-JP" sz="2600" dirty="0"/>
          </a:p>
          <a:p>
            <a:pPr marL="0" indent="0">
              <a:buNone/>
            </a:pPr>
            <a:r>
              <a:rPr lang="ja-JP" altLang="en-US" sz="2600" dirty="0"/>
              <a:t>（型枠支保工についての措置等）</a:t>
            </a:r>
          </a:p>
          <a:p>
            <a:pPr marL="0" indent="0">
              <a:buNone/>
            </a:pPr>
            <a:r>
              <a:rPr lang="ja-JP" altLang="en-US" sz="2600" dirty="0"/>
              <a:t>第２４２条  型枠支保工については、</a:t>
            </a:r>
            <a:br>
              <a:rPr lang="en-US" altLang="ja-JP" sz="2600" dirty="0"/>
            </a:br>
            <a:r>
              <a:rPr lang="ja-JP" altLang="en-US" sz="2600" dirty="0"/>
              <a:t>次に定めるところによらなければならない。 </a:t>
            </a:r>
            <a:endParaRPr lang="en-US" altLang="ja-JP" sz="2600" dirty="0"/>
          </a:p>
          <a:p>
            <a:pPr marL="0" indent="0">
              <a:buNone/>
            </a:pPr>
            <a:r>
              <a:rPr lang="ja-JP" altLang="en-US" sz="2600" dirty="0"/>
              <a:t>  八  </a:t>
            </a:r>
            <a:r>
              <a:rPr lang="ja-JP" altLang="en-US" sz="2600" b="1" dirty="0"/>
              <a:t>鋼管枠</a:t>
            </a:r>
            <a:r>
              <a:rPr lang="ja-JP" altLang="en-US" sz="2600" dirty="0"/>
              <a:t>を支柱として用いるものに</a:t>
            </a:r>
            <a:r>
              <a:rPr lang="ja-JP" altLang="en-US" sz="2600" dirty="0" err="1"/>
              <a:t>あつては</a:t>
            </a:r>
            <a:r>
              <a:rPr lang="ja-JP" altLang="en-US" sz="2600" dirty="0"/>
              <a:t>、</a:t>
            </a:r>
            <a:br>
              <a:rPr lang="en-US" altLang="ja-JP" sz="2600" dirty="0"/>
            </a:br>
            <a:r>
              <a:rPr lang="ja-JP" altLang="en-US" sz="2600" dirty="0"/>
              <a:t>　　　当該鋼管枠の部分について次に定めるところによること。</a:t>
            </a:r>
          </a:p>
          <a:p>
            <a:pPr marL="0" indent="0">
              <a:buNone/>
            </a:pPr>
            <a:r>
              <a:rPr lang="ja-JP" altLang="en-US" sz="2600" dirty="0"/>
              <a:t>    イ  鋼管枠と鋼管枠との間に交差筋かいを設けること。</a:t>
            </a:r>
          </a:p>
          <a:p>
            <a:pPr marL="0" indent="0">
              <a:buNone/>
            </a:pPr>
            <a:r>
              <a:rPr lang="ja-JP" altLang="en-US" sz="2600" dirty="0"/>
              <a:t>    ロ  最上層及び五層以内ごとの箇所において、型枠支保工の側面並びに枠面の方向及び交差筋かいの方向における五枠以内ごとの箇所に、</a:t>
            </a:r>
            <a:r>
              <a:rPr lang="ja-JP" altLang="en-US" sz="2600" b="1" dirty="0">
                <a:highlight>
                  <a:srgbClr val="FFFF00"/>
                </a:highlight>
              </a:rPr>
              <a:t>水平つなぎ</a:t>
            </a:r>
            <a:r>
              <a:rPr lang="ja-JP" altLang="en-US" sz="2600" dirty="0"/>
              <a:t>を設け、かつ、水平つなぎの変位を防止すること。</a:t>
            </a:r>
          </a:p>
          <a:p>
            <a:pPr marL="0" indent="0">
              <a:buNone/>
            </a:pPr>
            <a:r>
              <a:rPr lang="ja-JP" altLang="en-US" sz="2600" dirty="0"/>
              <a:t>    ハ  最上層及び五層以内ごとの箇所において、型枠支保工の枠面の方向における両端及び五枠以内ごとの箇所に、交差筋かいの方向に</a:t>
            </a:r>
            <a:r>
              <a:rPr lang="ja-JP" altLang="en-US" sz="2600" b="1" dirty="0">
                <a:highlight>
                  <a:srgbClr val="FFFF00"/>
                </a:highlight>
              </a:rPr>
              <a:t>布枠</a:t>
            </a:r>
            <a:r>
              <a:rPr lang="ja-JP" altLang="en-US" sz="2600" dirty="0"/>
              <a:t>を設けること。</a:t>
            </a:r>
          </a:p>
          <a:p>
            <a:pPr marL="0" indent="0">
              <a:buNone/>
            </a:pPr>
            <a:r>
              <a:rPr lang="ja-JP" altLang="en-US" sz="2600" dirty="0"/>
              <a:t>    ニ  第六号ロに定める措置を講ずること。</a:t>
            </a:r>
          </a:p>
          <a:p>
            <a:pPr marL="0" indent="0">
              <a:buNone/>
            </a:pPr>
            <a:endParaRPr lang="ja-JP" altLang="en-US" sz="4000" dirty="0"/>
          </a:p>
          <a:p>
            <a:pPr marL="0" indent="0">
              <a:buNone/>
            </a:pPr>
            <a:endParaRPr kumimoji="1" lang="ja-JP" altLang="en-US" sz="40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3911" y="908720"/>
            <a:ext cx="2695575"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37420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980728"/>
          </a:xfrm>
          <a:solidFill>
            <a:srgbClr val="FFC000">
              <a:alpha val="50000"/>
            </a:srgbClr>
          </a:solidFill>
        </p:spPr>
        <p:txBody>
          <a:bodyPr>
            <a:normAutofit/>
          </a:bodyPr>
          <a:lstStyle/>
          <a:p>
            <a:r>
              <a:rPr kumimoji="1" lang="ja-JP" altLang="en-US" dirty="0"/>
              <a:t>足場の歴史　　</a:t>
            </a:r>
            <a:r>
              <a:rPr kumimoji="1" lang="ja-JP" altLang="en-US" sz="3200" dirty="0"/>
              <a:t>昭和戦後　鋼管足場の開発</a:t>
            </a:r>
            <a:endParaRPr kumimoji="1" lang="ja-JP" altLang="en-US" dirty="0"/>
          </a:p>
        </p:txBody>
      </p:sp>
      <p:sp>
        <p:nvSpPr>
          <p:cNvPr id="5" name="コンテンツ プレースホルダー 4"/>
          <p:cNvSpPr>
            <a:spLocks noGrp="1"/>
          </p:cNvSpPr>
          <p:nvPr>
            <p:ph idx="1"/>
          </p:nvPr>
        </p:nvSpPr>
        <p:spPr>
          <a:xfrm>
            <a:off x="107504" y="1052736"/>
            <a:ext cx="4273996" cy="5805263"/>
          </a:xfrm>
        </p:spPr>
        <p:txBody>
          <a:bodyPr>
            <a:normAutofit/>
          </a:bodyPr>
          <a:lstStyle/>
          <a:p>
            <a:pPr marL="0" indent="0">
              <a:buNone/>
            </a:pPr>
            <a:r>
              <a:rPr lang="en-US" altLang="ja-JP" sz="2400" dirty="0"/>
              <a:t>1960</a:t>
            </a:r>
            <a:r>
              <a:rPr lang="ja-JP" altLang="en-US" sz="2400" dirty="0"/>
              <a:t>年（昭和</a:t>
            </a:r>
            <a:r>
              <a:rPr lang="en-US" altLang="ja-JP" sz="2400" dirty="0"/>
              <a:t>35</a:t>
            </a:r>
            <a:r>
              <a:rPr lang="ja-JP" altLang="en-US" sz="2400" dirty="0"/>
              <a:t>年）</a:t>
            </a:r>
          </a:p>
          <a:p>
            <a:pPr marL="0" indent="0">
              <a:buNone/>
            </a:pPr>
            <a:r>
              <a:rPr lang="ja-JP" altLang="en-US" sz="2400" dirty="0"/>
              <a:t>建</a:t>
            </a:r>
            <a:r>
              <a:rPr lang="ja-JP" altLang="en-US" sz="2400" dirty="0" err="1"/>
              <a:t>わくを</a:t>
            </a:r>
            <a:r>
              <a:rPr lang="ja-JP" altLang="en-US" sz="2400" dirty="0"/>
              <a:t>日本人向けにメートルサイズ</a:t>
            </a:r>
            <a:r>
              <a:rPr lang="en-US" altLang="ja-JP" sz="2400" dirty="0"/>
              <a:t>(H</a:t>
            </a:r>
            <a:r>
              <a:rPr lang="ja-JP" altLang="en-US" sz="2400" dirty="0"/>
              <a:t>＝</a:t>
            </a:r>
            <a:r>
              <a:rPr lang="en-US" altLang="ja-JP" sz="2400" dirty="0"/>
              <a:t>1600</a:t>
            </a:r>
            <a:r>
              <a:rPr lang="ja-JP" altLang="en-US" sz="2400" dirty="0"/>
              <a:t>）にした</a:t>
            </a:r>
            <a:r>
              <a:rPr lang="en-US" altLang="ja-JP" sz="2400" dirty="0"/>
              <a:t>SM</a:t>
            </a:r>
            <a:r>
              <a:rPr lang="ja-JP" altLang="en-US" sz="2400" dirty="0"/>
              <a:t>式枠組足場が清水建設と中央仮設鋼機により開発されました。</a:t>
            </a:r>
            <a:endParaRPr lang="en-US" altLang="ja-JP" sz="2400" dirty="0"/>
          </a:p>
          <a:p>
            <a:pPr marL="0" indent="0">
              <a:buNone/>
            </a:pPr>
            <a:r>
              <a:rPr lang="ja-JP" altLang="en-US" sz="2400" dirty="0"/>
              <a:t>また同年、布材と腕木材を一体にした「布わく」が開発されました。</a:t>
            </a:r>
          </a:p>
          <a:p>
            <a:pPr marL="0" indent="0">
              <a:buNone/>
            </a:pPr>
            <a:endParaRPr kumimoji="1" lang="ja-JP" altLang="en-US" sz="4000" dirty="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3133725"/>
            <a:ext cx="476250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052735"/>
            <a:ext cx="4506838" cy="1990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6631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18520"/>
            <a:ext cx="9144000" cy="962208"/>
          </a:xfrm>
          <a:solidFill>
            <a:srgbClr val="FFC000">
              <a:alpha val="50000"/>
            </a:srgbClr>
          </a:solidFill>
        </p:spPr>
        <p:txBody>
          <a:bodyPr>
            <a:normAutofit/>
          </a:bodyPr>
          <a:lstStyle/>
          <a:p>
            <a:r>
              <a:rPr kumimoji="1" lang="ja-JP" altLang="en-US" dirty="0"/>
              <a:t>足場の歴史　　奈良時代　丸太足場</a:t>
            </a:r>
          </a:p>
        </p:txBody>
      </p:sp>
      <p:sp>
        <p:nvSpPr>
          <p:cNvPr id="5" name="コンテンツ プレースホルダー 4"/>
          <p:cNvSpPr>
            <a:spLocks noGrp="1"/>
          </p:cNvSpPr>
          <p:nvPr>
            <p:ph idx="1"/>
          </p:nvPr>
        </p:nvSpPr>
        <p:spPr>
          <a:xfrm>
            <a:off x="107504" y="1052736"/>
            <a:ext cx="8928992" cy="5805263"/>
          </a:xfrm>
        </p:spPr>
        <p:txBody>
          <a:bodyPr>
            <a:normAutofit/>
          </a:bodyPr>
          <a:lstStyle/>
          <a:p>
            <a:r>
              <a:rPr lang="ja-JP" altLang="en-US" sz="2400" dirty="0"/>
              <a:t>その痕跡から足場の建て方にいくつかのパターンがあることがわかっています。</a:t>
            </a:r>
          </a:p>
          <a:p>
            <a:r>
              <a:rPr lang="ja-JP" altLang="en-US" sz="2400" dirty="0"/>
              <a:t>図中の大きな四角の穴が建物本体の柱を建てる堀方の穴。その中の丸穴が掘立柱の跡。これらの間にある青丸が足場の柱を立てていた「足場穴」です。</a:t>
            </a:r>
          </a:p>
          <a:p>
            <a:r>
              <a:rPr lang="ja-JP" altLang="en-US" sz="2400" dirty="0"/>
              <a:t>掘立柱を立てるとき、</a:t>
            </a:r>
            <a:endParaRPr lang="en-US" altLang="ja-JP" sz="2400" dirty="0"/>
          </a:p>
          <a:p>
            <a:pPr marL="0" indent="0">
              <a:buNone/>
            </a:pPr>
            <a:r>
              <a:rPr lang="ja-JP" altLang="en-US" sz="2400" dirty="0"/>
              <a:t>容易には出来ないほど</a:t>
            </a:r>
            <a:endParaRPr lang="en-US" altLang="ja-JP" sz="2400" dirty="0"/>
          </a:p>
          <a:p>
            <a:pPr marL="0" indent="0">
              <a:buNone/>
            </a:pPr>
            <a:r>
              <a:rPr lang="ja-JP" altLang="en-US" sz="2400" dirty="0"/>
              <a:t>の大きさと重さがある</a:t>
            </a:r>
            <a:endParaRPr lang="en-US" altLang="ja-JP" sz="2400" dirty="0"/>
          </a:p>
          <a:p>
            <a:pPr marL="0" indent="0">
              <a:buNone/>
            </a:pPr>
            <a:r>
              <a:rPr lang="ja-JP" altLang="en-US" sz="2400" dirty="0"/>
              <a:t>場合には、建て方前に</a:t>
            </a:r>
            <a:endParaRPr lang="en-US" altLang="ja-JP" sz="2400" dirty="0"/>
          </a:p>
          <a:p>
            <a:pPr marL="0" indent="0">
              <a:buNone/>
            </a:pPr>
            <a:r>
              <a:rPr lang="ja-JP" altLang="en-US" sz="2400" dirty="0"/>
              <a:t>足場を設置して柱を入</a:t>
            </a:r>
            <a:endParaRPr lang="en-US" altLang="ja-JP" sz="2400" dirty="0"/>
          </a:p>
          <a:p>
            <a:pPr marL="0" indent="0">
              <a:buNone/>
            </a:pPr>
            <a:r>
              <a:rPr lang="ja-JP" altLang="en-US" sz="2400" dirty="0"/>
              <a:t>れ込んだと考えられます</a:t>
            </a:r>
            <a:r>
              <a:rPr lang="ja-JP" altLang="en-US" dirty="0"/>
              <a:t>。</a:t>
            </a:r>
            <a:endParaRPr kumimoji="1" lang="ja-JP"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6312" y="3429000"/>
            <a:ext cx="5447688" cy="341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3284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980728"/>
          </a:xfrm>
          <a:solidFill>
            <a:srgbClr val="FFC000">
              <a:alpha val="50000"/>
            </a:srgbClr>
          </a:solidFill>
        </p:spPr>
        <p:txBody>
          <a:bodyPr>
            <a:normAutofit/>
          </a:bodyPr>
          <a:lstStyle/>
          <a:p>
            <a:r>
              <a:rPr kumimoji="1" lang="ja-JP" altLang="en-US" dirty="0"/>
              <a:t>足場の歴史　　</a:t>
            </a: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j-cs"/>
              </a:rPr>
              <a:t>昭和戦後　鋼管足場の開発</a:t>
            </a:r>
            <a:endParaRPr kumimoji="1" lang="ja-JP" altLang="en-US" dirty="0"/>
          </a:p>
        </p:txBody>
      </p:sp>
      <p:sp>
        <p:nvSpPr>
          <p:cNvPr id="5" name="コンテンツ プレースホルダー 4"/>
          <p:cNvSpPr>
            <a:spLocks noGrp="1"/>
          </p:cNvSpPr>
          <p:nvPr>
            <p:ph idx="1"/>
          </p:nvPr>
        </p:nvSpPr>
        <p:spPr>
          <a:xfrm>
            <a:off x="107504" y="1052736"/>
            <a:ext cx="8928992" cy="5805263"/>
          </a:xfrm>
        </p:spPr>
        <p:txBody>
          <a:bodyPr>
            <a:normAutofit/>
          </a:bodyPr>
          <a:lstStyle/>
          <a:p>
            <a:pPr marL="0" indent="0">
              <a:buNone/>
            </a:pPr>
            <a:r>
              <a:rPr lang="en-US" altLang="ja-JP" sz="2800" dirty="0"/>
              <a:t>1967</a:t>
            </a:r>
            <a:r>
              <a:rPr lang="ja-JP" altLang="en-US" sz="2800" dirty="0"/>
              <a:t>年（昭和</a:t>
            </a:r>
            <a:r>
              <a:rPr lang="en-US" altLang="ja-JP" sz="2800" dirty="0"/>
              <a:t>42</a:t>
            </a:r>
            <a:r>
              <a:rPr lang="ja-JP" altLang="en-US" sz="2800" dirty="0"/>
              <a:t>年）</a:t>
            </a:r>
            <a:r>
              <a:rPr lang="en-US" altLang="ja-JP" sz="2800" dirty="0"/>
              <a:t>6</a:t>
            </a:r>
            <a:r>
              <a:rPr lang="ja-JP" altLang="en-US" sz="2800" dirty="0"/>
              <a:t>月　任意団体として</a:t>
            </a:r>
            <a:r>
              <a:rPr lang="ja-JP" altLang="en-US" sz="2800" b="1" dirty="0"/>
              <a:t>仮設工業会</a:t>
            </a:r>
            <a:r>
              <a:rPr lang="ja-JP" altLang="en-US" sz="2800" dirty="0"/>
              <a:t>設立。</a:t>
            </a:r>
          </a:p>
          <a:p>
            <a:pPr marL="0" indent="0">
              <a:buNone/>
            </a:pPr>
            <a:r>
              <a:rPr lang="ja-JP" altLang="en-US" sz="2400" dirty="0"/>
              <a:t>　昭和</a:t>
            </a:r>
            <a:r>
              <a:rPr lang="en-US" altLang="ja-JP" sz="2400" dirty="0"/>
              <a:t>42</a:t>
            </a:r>
            <a:r>
              <a:rPr lang="ja-JP" altLang="en-US" sz="2400" dirty="0"/>
              <a:t>年</a:t>
            </a:r>
            <a:r>
              <a:rPr lang="en-US" altLang="ja-JP" sz="2400" dirty="0"/>
              <a:t>6</a:t>
            </a:r>
            <a:r>
              <a:rPr lang="ja-JP" altLang="en-US" sz="2400" dirty="0"/>
              <a:t>月</a:t>
            </a:r>
            <a:r>
              <a:rPr lang="en-US" altLang="ja-JP" sz="2400" dirty="0"/>
              <a:t>6</a:t>
            </a:r>
            <a:r>
              <a:rPr lang="ja-JP" altLang="en-US" sz="2400" dirty="0"/>
              <a:t>日、仮設工業会の設立総会が東京・日本橋茅場町の鉄鋼会館において開催されました。昭和</a:t>
            </a:r>
            <a:r>
              <a:rPr lang="en-US" altLang="ja-JP" sz="2400" dirty="0"/>
              <a:t>43</a:t>
            </a:r>
            <a:r>
              <a:rPr lang="ja-JP" altLang="en-US" sz="2400" dirty="0"/>
              <a:t>年</a:t>
            </a:r>
            <a:r>
              <a:rPr lang="en-US" altLang="ja-JP" sz="2400" dirty="0"/>
              <a:t>5</a:t>
            </a:r>
            <a:r>
              <a:rPr lang="ja-JP" altLang="en-US" sz="2400" dirty="0"/>
              <a:t>月</a:t>
            </a:r>
            <a:r>
              <a:rPr lang="en-US" altLang="ja-JP" sz="2400" dirty="0"/>
              <a:t>29</a:t>
            </a:r>
            <a:r>
              <a:rPr lang="ja-JP" altLang="en-US" sz="2400" dirty="0"/>
              <a:t>日に、社団法人仮設工業会が労働大臣より設立を許可されました。この時の会員数は</a:t>
            </a:r>
            <a:r>
              <a:rPr lang="en-US" altLang="ja-JP" sz="2400" dirty="0"/>
              <a:t>26</a:t>
            </a:r>
            <a:r>
              <a:rPr lang="ja-JP" altLang="en-US" sz="2400" dirty="0"/>
              <a:t>社でした。</a:t>
            </a:r>
          </a:p>
          <a:p>
            <a:pPr marL="0" indent="0">
              <a:buNone/>
            </a:pPr>
            <a:r>
              <a:rPr lang="en-US" altLang="ja-JP" sz="2400" dirty="0"/>
              <a:t>1969</a:t>
            </a:r>
            <a:r>
              <a:rPr lang="ja-JP" altLang="en-US" sz="2400" dirty="0"/>
              <a:t>年（昭和</a:t>
            </a:r>
            <a:r>
              <a:rPr lang="en-US" altLang="ja-JP" sz="2400" dirty="0"/>
              <a:t>44</a:t>
            </a:r>
            <a:r>
              <a:rPr lang="ja-JP" altLang="en-US" sz="2400" dirty="0"/>
              <a:t>年）</a:t>
            </a:r>
            <a:r>
              <a:rPr lang="en-US" altLang="ja-JP" sz="2400" dirty="0"/>
              <a:t>1</a:t>
            </a:r>
            <a:r>
              <a:rPr lang="ja-JP" altLang="en-US" sz="2400" dirty="0"/>
              <a:t>月　「</a:t>
            </a:r>
            <a:r>
              <a:rPr lang="ja-JP" altLang="en-US" sz="2400" b="1" dirty="0"/>
              <a:t>仮設機材認定基準</a:t>
            </a:r>
            <a:r>
              <a:rPr lang="ja-JP" altLang="en-US" sz="2400" dirty="0"/>
              <a:t>」制定 （１１種）</a:t>
            </a:r>
            <a:endParaRPr lang="en-US" altLang="ja-JP" sz="2400" dirty="0"/>
          </a:p>
          <a:p>
            <a:pPr marL="0" indent="0">
              <a:buNone/>
            </a:pPr>
            <a:r>
              <a:rPr lang="en-US" altLang="ja-JP" sz="2400" dirty="0"/>
              <a:t>1969</a:t>
            </a:r>
            <a:r>
              <a:rPr lang="ja-JP" altLang="en-US" sz="2400" dirty="0"/>
              <a:t>年（昭和</a:t>
            </a:r>
            <a:r>
              <a:rPr lang="en-US" altLang="ja-JP" sz="2400" dirty="0"/>
              <a:t>44</a:t>
            </a:r>
            <a:r>
              <a:rPr lang="ja-JP" altLang="en-US" sz="2400" dirty="0"/>
              <a:t>年）</a:t>
            </a:r>
            <a:r>
              <a:rPr lang="en-US" altLang="ja-JP" sz="2400" dirty="0"/>
              <a:t>12</a:t>
            </a:r>
            <a:r>
              <a:rPr lang="ja-JP" altLang="en-US" sz="2400" dirty="0"/>
              <a:t>月　認定品の出荷始まる</a:t>
            </a:r>
          </a:p>
          <a:p>
            <a:pPr marL="0" indent="0">
              <a:buNone/>
            </a:pPr>
            <a:r>
              <a:rPr lang="ja-JP" altLang="en-US" sz="2400" dirty="0"/>
              <a:t>　認定基準の対象は「</a:t>
            </a:r>
            <a:r>
              <a:rPr lang="en-US" altLang="ja-JP" sz="2400" dirty="0"/>
              <a:t>1.</a:t>
            </a:r>
            <a:r>
              <a:rPr lang="ja-JP" altLang="en-US" sz="2400" dirty="0"/>
              <a:t>総則」「</a:t>
            </a:r>
            <a:r>
              <a:rPr lang="en-US" altLang="ja-JP" sz="2400" dirty="0"/>
              <a:t>2.</a:t>
            </a:r>
            <a:r>
              <a:rPr lang="ja-JP" altLang="en-US" sz="2400" dirty="0"/>
              <a:t>パイプサポート（鋼管支柱）</a:t>
            </a:r>
            <a:r>
              <a:rPr lang="en-US" altLang="ja-JP" sz="2400" dirty="0"/>
              <a:t>/</a:t>
            </a:r>
            <a:r>
              <a:rPr lang="ja-JP" altLang="en-US" sz="2400" dirty="0"/>
              <a:t>パイプサポート、補助サポート」「</a:t>
            </a:r>
            <a:r>
              <a:rPr lang="en-US" altLang="ja-JP" sz="2400" dirty="0"/>
              <a:t>3.</a:t>
            </a:r>
            <a:r>
              <a:rPr lang="ja-JP" altLang="en-US" sz="2400" dirty="0"/>
              <a:t>単管足場</a:t>
            </a:r>
            <a:r>
              <a:rPr lang="en-US" altLang="ja-JP" sz="2400" dirty="0"/>
              <a:t>/</a:t>
            </a:r>
            <a:r>
              <a:rPr lang="ja-JP" altLang="en-US" sz="2400" dirty="0"/>
              <a:t>ジョイント、クランプ、ベース金具、足場鋼管」「</a:t>
            </a:r>
            <a:r>
              <a:rPr lang="en-US" altLang="ja-JP" sz="2400" dirty="0"/>
              <a:t>4.</a:t>
            </a:r>
            <a:r>
              <a:rPr lang="ja-JP" altLang="en-US" sz="2400" dirty="0"/>
              <a:t>わく組足場</a:t>
            </a:r>
            <a:r>
              <a:rPr lang="en-US" altLang="ja-JP" sz="2400" dirty="0"/>
              <a:t>/</a:t>
            </a:r>
            <a:r>
              <a:rPr lang="ja-JP" altLang="en-US" sz="2400" dirty="0"/>
              <a:t>建わく、交さ筋かい、布わく、ジャッキベース、建</a:t>
            </a:r>
            <a:r>
              <a:rPr lang="ja-JP" altLang="en-US" sz="2400" dirty="0" err="1"/>
              <a:t>わくの</a:t>
            </a:r>
            <a:r>
              <a:rPr lang="ja-JP" altLang="en-US" sz="2400" dirty="0"/>
              <a:t>ジョイント」でした。このうち足場鋼管は一度も認定されることなく、その後削除されました。また、ジョイントはしばらくの間</a:t>
            </a:r>
            <a:r>
              <a:rPr lang="ja-JP" altLang="en-US" sz="2400" b="1" dirty="0"/>
              <a:t>「単管ジョイント」と「建わくジョイント</a:t>
            </a:r>
            <a:r>
              <a:rPr lang="ja-JP" altLang="en-US" sz="2400" dirty="0"/>
              <a:t>」という呼称で区分されました。</a:t>
            </a:r>
            <a:endParaRPr kumimoji="1" lang="ja-JP" altLang="en-US" sz="2400" dirty="0"/>
          </a:p>
        </p:txBody>
      </p:sp>
    </p:spTree>
    <p:extLst>
      <p:ext uri="{BB962C8B-B14F-4D97-AF65-F5344CB8AC3E}">
        <p14:creationId xmlns:p14="http://schemas.microsoft.com/office/powerpoint/2010/main" val="1881391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980728"/>
          </a:xfrm>
          <a:solidFill>
            <a:srgbClr val="FFC000">
              <a:alpha val="50000"/>
            </a:srgbClr>
          </a:solidFill>
        </p:spPr>
        <p:txBody>
          <a:bodyPr>
            <a:normAutofit/>
          </a:bodyPr>
          <a:lstStyle/>
          <a:p>
            <a:r>
              <a:rPr kumimoji="1" lang="ja-JP" altLang="en-US" dirty="0"/>
              <a:t>足場の歴史　　昭和５３年　倒壊事故</a:t>
            </a:r>
          </a:p>
        </p:txBody>
      </p:sp>
      <p:sp>
        <p:nvSpPr>
          <p:cNvPr id="5" name="コンテンツ プレースホルダー 4"/>
          <p:cNvSpPr>
            <a:spLocks noGrp="1"/>
          </p:cNvSpPr>
          <p:nvPr>
            <p:ph idx="1"/>
          </p:nvPr>
        </p:nvSpPr>
        <p:spPr>
          <a:xfrm>
            <a:off x="107504" y="961123"/>
            <a:ext cx="8928992" cy="2971934"/>
          </a:xfrm>
        </p:spPr>
        <p:txBody>
          <a:bodyPr>
            <a:normAutofit/>
          </a:bodyPr>
          <a:lstStyle/>
          <a:p>
            <a:pPr marL="0" indent="0">
              <a:buNone/>
            </a:pPr>
            <a:r>
              <a:rPr lang="en-US" altLang="ja-JP" sz="2800" dirty="0"/>
              <a:t>1978</a:t>
            </a:r>
            <a:r>
              <a:rPr lang="ja-JP" altLang="en-US" sz="2800" dirty="0"/>
              <a:t>年（昭和</a:t>
            </a:r>
            <a:r>
              <a:rPr lang="en-US" altLang="ja-JP" sz="2800" dirty="0"/>
              <a:t>53</a:t>
            </a:r>
            <a:r>
              <a:rPr lang="ja-JP" altLang="en-US" sz="2800" dirty="0"/>
              <a:t>年）</a:t>
            </a:r>
            <a:r>
              <a:rPr lang="en-US" altLang="ja-JP" sz="2800" dirty="0"/>
              <a:t>10</a:t>
            </a:r>
            <a:r>
              <a:rPr lang="ja-JP" altLang="en-US" sz="2800" dirty="0"/>
              <a:t>月　全面に足場シートを張っていた枠組足場が風荷重により倒壊（東京・大手町）</a:t>
            </a:r>
          </a:p>
          <a:p>
            <a:pPr marL="0" indent="0">
              <a:buNone/>
            </a:pPr>
            <a:r>
              <a:rPr lang="ja-JP" altLang="en-US" sz="2400" dirty="0"/>
              <a:t>この事故は東京の中心地、大手町で起きたこともあり、足場の安全性について注目されるきっかけとなりました。</a:t>
            </a:r>
          </a:p>
        </p:txBody>
      </p:sp>
      <p:pic>
        <p:nvPicPr>
          <p:cNvPr id="2" name="図 1">
            <a:extLst>
              <a:ext uri="{FF2B5EF4-FFF2-40B4-BE49-F238E27FC236}">
                <a16:creationId xmlns:a16="http://schemas.microsoft.com/office/drawing/2014/main" id="{4342A921-D08E-449F-3F7D-875B971F97AF}"/>
              </a:ext>
            </a:extLst>
          </p:cNvPr>
          <p:cNvPicPr>
            <a:picLocks noChangeAspect="1"/>
          </p:cNvPicPr>
          <p:nvPr/>
        </p:nvPicPr>
        <p:blipFill>
          <a:blip r:embed="rId2"/>
          <a:stretch>
            <a:fillRect/>
          </a:stretch>
        </p:blipFill>
        <p:spPr>
          <a:xfrm>
            <a:off x="3205010" y="2780928"/>
            <a:ext cx="5781610" cy="3899421"/>
          </a:xfrm>
          <a:prstGeom prst="rect">
            <a:avLst/>
          </a:prstGeom>
        </p:spPr>
      </p:pic>
      <p:sp>
        <p:nvSpPr>
          <p:cNvPr id="6" name="テキスト ボックス 5">
            <a:extLst>
              <a:ext uri="{FF2B5EF4-FFF2-40B4-BE49-F238E27FC236}">
                <a16:creationId xmlns:a16="http://schemas.microsoft.com/office/drawing/2014/main" id="{10F164F0-B1E4-1CA2-6F98-4C6DA24EE2F2}"/>
              </a:ext>
            </a:extLst>
          </p:cNvPr>
          <p:cNvSpPr txBox="1"/>
          <p:nvPr/>
        </p:nvSpPr>
        <p:spPr>
          <a:xfrm>
            <a:off x="92972" y="2636912"/>
            <a:ext cx="3004534" cy="3785652"/>
          </a:xfrm>
          <a:prstGeom prst="rect">
            <a:avLst/>
          </a:prstGeom>
          <a:noFill/>
        </p:spPr>
        <p:txBody>
          <a:bodyPr wrap="square">
            <a:spAutoFit/>
          </a:bodyPr>
          <a:lstStyle/>
          <a:p>
            <a:r>
              <a:rPr lang="ja-JP" altLang="en-US" sz="2000" dirty="0"/>
              <a:t>原因は壁つなぎとして使用された「羽子板クランプ」の強度不足のため、風をはらんだ工事用シートが誘発した</a:t>
            </a:r>
            <a:r>
              <a:rPr lang="ja-JP" altLang="en-US" sz="2000" b="1" dirty="0">
                <a:highlight>
                  <a:srgbClr val="FFFF00"/>
                </a:highlight>
              </a:rPr>
              <a:t>風荷重に抵抗できず倒壊</a:t>
            </a:r>
            <a:r>
              <a:rPr lang="ja-JP" altLang="en-US" sz="2000" dirty="0"/>
              <a:t>したものでした。</a:t>
            </a:r>
          </a:p>
          <a:p>
            <a:r>
              <a:rPr lang="ja-JP" altLang="en-US" sz="2000" dirty="0"/>
              <a:t>壁つなぎの性能はもちろんのこと、風荷重の怖さへの認識も高まり、その後の「厚生労働大臣の定める構造規格」制定のきっかけとなった事故です。</a:t>
            </a:r>
          </a:p>
        </p:txBody>
      </p:sp>
    </p:spTree>
    <p:extLst>
      <p:ext uri="{BB962C8B-B14F-4D97-AF65-F5344CB8AC3E}">
        <p14:creationId xmlns:p14="http://schemas.microsoft.com/office/powerpoint/2010/main" val="2867355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444" y="29051"/>
            <a:ext cx="9145444" cy="706090"/>
          </a:xfrm>
          <a:solidFill>
            <a:srgbClr val="FFC000">
              <a:alpha val="50000"/>
            </a:srgbClr>
          </a:solidFill>
        </p:spPr>
        <p:txBody>
          <a:bodyPr>
            <a:normAutofit fontScale="90000"/>
          </a:bodyPr>
          <a:lstStyle/>
          <a:p>
            <a:r>
              <a:rPr kumimoji="1" lang="ja-JP" altLang="en-US" dirty="0"/>
              <a:t>足場の歴史　　平成１０年　足場倒壊事故</a:t>
            </a:r>
          </a:p>
        </p:txBody>
      </p:sp>
      <p:sp>
        <p:nvSpPr>
          <p:cNvPr id="5" name="コンテンツ プレースホルダー 4"/>
          <p:cNvSpPr>
            <a:spLocks noGrp="1"/>
          </p:cNvSpPr>
          <p:nvPr>
            <p:ph idx="1"/>
          </p:nvPr>
        </p:nvSpPr>
        <p:spPr>
          <a:xfrm>
            <a:off x="107504" y="735141"/>
            <a:ext cx="9036496" cy="3680733"/>
          </a:xfrm>
        </p:spPr>
        <p:txBody>
          <a:bodyPr>
            <a:normAutofit fontScale="92500"/>
          </a:bodyPr>
          <a:lstStyle/>
          <a:p>
            <a:pPr marL="0" indent="0">
              <a:buNone/>
            </a:pPr>
            <a:r>
              <a:rPr lang="en-US" altLang="ja-JP" sz="2800" dirty="0"/>
              <a:t>2015</a:t>
            </a:r>
            <a:r>
              <a:rPr lang="ja-JP" altLang="en-US" sz="2800" dirty="0"/>
              <a:t>年</a:t>
            </a:r>
            <a:r>
              <a:rPr lang="en-US" altLang="ja-JP" sz="2800" dirty="0"/>
              <a:t>3</a:t>
            </a:r>
            <a:r>
              <a:rPr lang="ja-JP" altLang="en-US" sz="2800" dirty="0"/>
              <a:t>月にトルコで建設中のイズミット湾横断橋で空中足場（キャットウオーク）が落下した事故は、部品の材料の欠陥が原因とみられることが分かった。</a:t>
            </a:r>
            <a:endParaRPr lang="en-US" altLang="ja-JP" sz="2800" dirty="0"/>
          </a:p>
          <a:p>
            <a:pPr marL="0" indent="0">
              <a:buNone/>
            </a:pPr>
            <a:r>
              <a:rPr lang="ja-JP" altLang="en-US" sz="2400" dirty="0"/>
              <a:t>　落下したのは、吊り橋の主ケーブルを架設するために設けた</a:t>
            </a:r>
            <a:r>
              <a:rPr lang="ja-JP" altLang="en-US" sz="2400" b="1" dirty="0"/>
              <a:t>空中足場</a:t>
            </a:r>
            <a:r>
              <a:rPr lang="ja-JP" altLang="en-US" sz="2400" dirty="0"/>
              <a:t>。</a:t>
            </a:r>
            <a:br>
              <a:rPr lang="en-US" altLang="ja-JP" sz="2400" dirty="0"/>
            </a:br>
            <a:r>
              <a:rPr lang="ja-JP" altLang="en-US" sz="2400" dirty="0"/>
              <a:t>現地時間の</a:t>
            </a:r>
            <a:r>
              <a:rPr lang="en-US" altLang="ja-JP" sz="2400" dirty="0"/>
              <a:t>3</a:t>
            </a:r>
            <a:r>
              <a:rPr lang="ja-JP" altLang="en-US" sz="2400" dirty="0"/>
              <a:t>月</a:t>
            </a:r>
            <a:r>
              <a:rPr lang="en-US" altLang="ja-JP" sz="2400" dirty="0"/>
              <a:t>21</a:t>
            </a:r>
            <a:r>
              <a:rPr lang="ja-JP" altLang="en-US" sz="2400" dirty="0"/>
              <a:t>日午後、空中足場を主塔に固定するためのロッドと呼ぶ棒状の金具が南側の主塔上で破断した。</a:t>
            </a:r>
          </a:p>
          <a:p>
            <a:pPr marL="0" indent="0">
              <a:buNone/>
            </a:pPr>
            <a:r>
              <a:rPr lang="ja-JP" altLang="en-US" sz="2400" dirty="0"/>
              <a:t>　</a:t>
            </a:r>
            <a:r>
              <a:rPr lang="en-US" altLang="ja-JP" sz="2400" dirty="0"/>
              <a:t>IHI</a:t>
            </a:r>
            <a:r>
              <a:rPr lang="ja-JP" altLang="en-US" sz="2400" dirty="0"/>
              <a:t>は事故を受けて、構造と材料の両面から原因究明に当たっている。調査の結果、同社は空中足場を支える部品の材料に何らかの欠陥があったと推測している。</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 y="4733469"/>
            <a:ext cx="2771800" cy="2095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4581" y="4733469"/>
            <a:ext cx="3569419" cy="2119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角丸四角形 1"/>
          <p:cNvSpPr/>
          <p:nvPr/>
        </p:nvSpPr>
        <p:spPr>
          <a:xfrm>
            <a:off x="2896509" y="4733469"/>
            <a:ext cx="2539587" cy="20954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この事故の責任を感じて日本人エンジニア</a:t>
            </a:r>
            <a:r>
              <a:rPr kumimoji="1" lang="en-US" altLang="ja-JP" sz="2400" dirty="0"/>
              <a:t>52</a:t>
            </a:r>
            <a:r>
              <a:rPr kumimoji="1" lang="ja-JP" altLang="en-US" sz="2400" dirty="0"/>
              <a:t>歳が自殺</a:t>
            </a:r>
          </a:p>
        </p:txBody>
      </p:sp>
    </p:spTree>
    <p:extLst>
      <p:ext uri="{BB962C8B-B14F-4D97-AF65-F5344CB8AC3E}">
        <p14:creationId xmlns:p14="http://schemas.microsoft.com/office/powerpoint/2010/main" val="1114416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706090"/>
          </a:xfrm>
          <a:solidFill>
            <a:srgbClr val="FFC000">
              <a:alpha val="50000"/>
            </a:srgbClr>
          </a:solidFill>
        </p:spPr>
        <p:txBody>
          <a:bodyPr>
            <a:normAutofit fontScale="90000"/>
          </a:bodyPr>
          <a:lstStyle/>
          <a:p>
            <a:r>
              <a:rPr kumimoji="1" lang="ja-JP" altLang="en-US" dirty="0"/>
              <a:t>足場の歴史　　平成２７年　足場倒壊事故</a:t>
            </a:r>
          </a:p>
        </p:txBody>
      </p:sp>
      <p:sp>
        <p:nvSpPr>
          <p:cNvPr id="5" name="コンテンツ プレースホルダー 4"/>
          <p:cNvSpPr>
            <a:spLocks noGrp="1"/>
          </p:cNvSpPr>
          <p:nvPr>
            <p:ph idx="1"/>
          </p:nvPr>
        </p:nvSpPr>
        <p:spPr>
          <a:xfrm>
            <a:off x="37942" y="715752"/>
            <a:ext cx="8928992" cy="5805263"/>
          </a:xfrm>
        </p:spPr>
        <p:txBody>
          <a:bodyPr>
            <a:normAutofit lnSpcReduction="10000"/>
          </a:bodyPr>
          <a:lstStyle/>
          <a:p>
            <a:pPr marL="0" indent="0">
              <a:buNone/>
            </a:pPr>
            <a:r>
              <a:rPr lang="en-US" altLang="ja-JP" sz="2800" dirty="0"/>
              <a:t>2015</a:t>
            </a:r>
            <a:r>
              <a:rPr lang="ja-JP" altLang="en-US" sz="2800" dirty="0"/>
              <a:t>（平成</a:t>
            </a:r>
            <a:r>
              <a:rPr lang="en-US" altLang="ja-JP" sz="2800" dirty="0"/>
              <a:t>27</a:t>
            </a:r>
            <a:r>
              <a:rPr lang="ja-JP" altLang="en-US" sz="2800" dirty="0"/>
              <a:t>年）</a:t>
            </a:r>
            <a:r>
              <a:rPr lang="en-US" altLang="ja-JP" sz="2800" dirty="0"/>
              <a:t>7</a:t>
            </a:r>
            <a:r>
              <a:rPr lang="ja-JP" altLang="en-US" sz="2800" dirty="0"/>
              <a:t>月ベトナムホーチミン市</a:t>
            </a:r>
            <a:r>
              <a:rPr lang="en-US" altLang="ja-JP" sz="2800" dirty="0"/>
              <a:t>7</a:t>
            </a:r>
            <a:r>
              <a:rPr lang="ja-JP" altLang="en-US" sz="2800" dirty="0"/>
              <a:t>区高層ビル工事現場で足場崩落、</a:t>
            </a:r>
            <a:r>
              <a:rPr lang="en-US" altLang="ja-JP" sz="2800" dirty="0"/>
              <a:t>2</a:t>
            </a:r>
            <a:r>
              <a:rPr lang="ja-JP" altLang="en-US" sz="2800" dirty="0"/>
              <a:t>人死亡 </a:t>
            </a:r>
          </a:p>
          <a:p>
            <a:pPr marL="0" indent="0">
              <a:buNone/>
            </a:pPr>
            <a:r>
              <a:rPr lang="ja-JP" altLang="en-US" sz="2400" dirty="0"/>
              <a:t>　</a:t>
            </a:r>
            <a:r>
              <a:rPr lang="en-US" altLang="ja-JP" sz="2400" dirty="0"/>
              <a:t>10</a:t>
            </a:r>
            <a:r>
              <a:rPr lang="ja-JP" altLang="en-US" sz="2400" dirty="0"/>
              <a:t>日午前</a:t>
            </a:r>
            <a:r>
              <a:rPr lang="en-US" altLang="ja-JP" sz="2400" dirty="0"/>
              <a:t>6</a:t>
            </a:r>
            <a:r>
              <a:rPr lang="ja-JP" altLang="en-US" sz="2400" dirty="0"/>
              <a:t>時半ごろ、ホーチミン市</a:t>
            </a:r>
            <a:br>
              <a:rPr lang="en-US" altLang="ja-JP" sz="2400" dirty="0"/>
            </a:br>
            <a:r>
              <a:rPr lang="en-US" altLang="ja-JP" sz="2400" dirty="0"/>
              <a:t>7</a:t>
            </a:r>
            <a:r>
              <a:rPr lang="ja-JP" altLang="en-US" sz="2400" dirty="0"/>
              <a:t>区タンフォン街区グエンバンリン通</a:t>
            </a:r>
            <a:br>
              <a:rPr lang="en-US" altLang="ja-JP" sz="2400" dirty="0"/>
            </a:br>
            <a:r>
              <a:rPr lang="ja-JP" altLang="en-US" sz="2400" dirty="0"/>
              <a:t>り沿いで建設中の</a:t>
            </a:r>
            <a:r>
              <a:rPr lang="en-US" altLang="ja-JP" sz="2400" dirty="0"/>
              <a:t>17</a:t>
            </a:r>
            <a:r>
              <a:rPr lang="ja-JP" altLang="en-US" sz="2400" dirty="0"/>
              <a:t>階建て高層ビル</a:t>
            </a:r>
            <a:br>
              <a:rPr lang="en-US" altLang="ja-JP" sz="2400" dirty="0"/>
            </a:br>
            <a:r>
              <a:rPr lang="ja-JP" altLang="en-US" sz="2400" dirty="0"/>
              <a:t>サイゴン・サウス・オフィス</a:t>
            </a:r>
            <a:r>
              <a:rPr lang="en-US" altLang="ja-JP" sz="2400" dirty="0"/>
              <a:t>(Saigon South</a:t>
            </a:r>
            <a:br>
              <a:rPr lang="en-US" altLang="ja-JP" sz="2400" dirty="0"/>
            </a:br>
            <a:r>
              <a:rPr lang="en-US" altLang="ja-JP" sz="2400" dirty="0"/>
              <a:t> Office)</a:t>
            </a:r>
            <a:r>
              <a:rPr lang="ja-JP" altLang="en-US" sz="2400" dirty="0"/>
              <a:t>の工事現場で、足場が突然崩落</a:t>
            </a:r>
            <a:br>
              <a:rPr lang="ja-JP" altLang="en-US" sz="2400" dirty="0"/>
            </a:br>
            <a:r>
              <a:rPr lang="ja-JP" altLang="en-US" sz="2400" dirty="0"/>
              <a:t>し、作業員</a:t>
            </a:r>
            <a:r>
              <a:rPr lang="en-US" altLang="ja-JP" sz="2400" dirty="0"/>
              <a:t>2</a:t>
            </a:r>
            <a:r>
              <a:rPr lang="ja-JP" altLang="en-US" sz="2400" dirty="0"/>
              <a:t>人が死亡、</a:t>
            </a:r>
            <a:r>
              <a:rPr lang="en-US" altLang="ja-JP" sz="2400" dirty="0"/>
              <a:t>5</a:t>
            </a:r>
            <a:r>
              <a:rPr lang="ja-JP" altLang="en-US" sz="2400" dirty="0"/>
              <a:t>人が骨折など</a:t>
            </a:r>
            <a:endParaRPr lang="en-US" altLang="ja-JP" sz="2400" dirty="0"/>
          </a:p>
          <a:p>
            <a:pPr marL="0" indent="0">
              <a:buNone/>
            </a:pPr>
            <a:r>
              <a:rPr lang="ja-JP" altLang="en-US" sz="2400" dirty="0"/>
              <a:t>の重傷を負った。</a:t>
            </a:r>
          </a:p>
          <a:p>
            <a:pPr marL="0" indent="0">
              <a:buNone/>
            </a:pPr>
            <a:r>
              <a:rPr lang="ja-JP" altLang="en-US" sz="2400" dirty="0"/>
              <a:t>　作業員らが作業を開始しようとしたところ、面積数百</a:t>
            </a:r>
            <a:r>
              <a:rPr lang="en-US" altLang="ja-JP" sz="2400" dirty="0"/>
              <a:t>m</a:t>
            </a:r>
            <a:r>
              <a:rPr lang="en-US" altLang="ja-JP" sz="2400" baseline="30000" dirty="0"/>
              <a:t>2</a:t>
            </a:r>
            <a:r>
              <a:rPr lang="ja-JP" altLang="en-US" sz="2400" dirty="0"/>
              <a:t>の巨大な足場が崩落し、ビルの</a:t>
            </a:r>
            <a:r>
              <a:rPr lang="en-US" altLang="ja-JP" sz="2400" dirty="0"/>
              <a:t>1</a:t>
            </a:r>
            <a:r>
              <a:rPr lang="ja-JP" altLang="en-US" sz="2400" dirty="0"/>
              <a:t>階部分に立っていた</a:t>
            </a:r>
            <a:r>
              <a:rPr lang="en-US" altLang="ja-JP" sz="2400" dirty="0"/>
              <a:t>7</a:t>
            </a:r>
            <a:r>
              <a:rPr lang="ja-JP" altLang="en-US" sz="2400" dirty="0"/>
              <a:t>人が下敷きになった。</a:t>
            </a:r>
            <a:endParaRPr lang="en-US" altLang="ja-JP" sz="2400" dirty="0"/>
          </a:p>
          <a:p>
            <a:pPr marL="0" indent="0">
              <a:buNone/>
            </a:pPr>
            <a:r>
              <a:rPr lang="ja-JP" altLang="en-US" sz="2400" dirty="0"/>
              <a:t>被害者はいずれも地場系ゼネコン、ホアビンビル建設管理</a:t>
            </a:r>
            <a:r>
              <a:rPr lang="en-US" altLang="ja-JP" sz="2400" dirty="0"/>
              <a:t>[HBC](</a:t>
            </a:r>
            <a:r>
              <a:rPr lang="en-US" altLang="ja-JP" sz="2400" dirty="0" err="1"/>
              <a:t>Hoa</a:t>
            </a:r>
            <a:r>
              <a:rPr lang="en-US" altLang="ja-JP" sz="2400" dirty="0"/>
              <a:t> </a:t>
            </a:r>
            <a:r>
              <a:rPr lang="en-US" altLang="ja-JP" sz="2400" dirty="0" err="1"/>
              <a:t>Binh</a:t>
            </a:r>
            <a:r>
              <a:rPr lang="en-US" altLang="ja-JP" sz="2400" dirty="0"/>
              <a:t> Corporation)</a:t>
            </a:r>
            <a:r>
              <a:rPr lang="ja-JP" altLang="en-US" sz="2400" dirty="0"/>
              <a:t>の作業員。</a:t>
            </a:r>
          </a:p>
          <a:p>
            <a:pPr marL="0" indent="0">
              <a:buNone/>
            </a:pPr>
            <a:r>
              <a:rPr lang="ja-JP" altLang="en-US" sz="2400" dirty="0"/>
              <a:t>　ビルの地下</a:t>
            </a:r>
            <a:r>
              <a:rPr lang="en-US" altLang="ja-JP" sz="2400" dirty="0"/>
              <a:t>1</a:t>
            </a:r>
            <a:r>
              <a:rPr lang="ja-JP" altLang="en-US" sz="2400" dirty="0"/>
              <a:t>階部分と地上</a:t>
            </a:r>
            <a:r>
              <a:rPr lang="en-US" altLang="ja-JP" sz="2400" dirty="0"/>
              <a:t>1</a:t>
            </a:r>
            <a:r>
              <a:rPr lang="ja-JP" altLang="en-US" sz="2400" dirty="0"/>
              <a:t>階部分の建設が完了し、地上</a:t>
            </a:r>
            <a:r>
              <a:rPr lang="en-US" altLang="ja-JP" sz="2400" dirty="0"/>
              <a:t>2</a:t>
            </a:r>
            <a:r>
              <a:rPr lang="ja-JP" altLang="en-US" sz="2400" dirty="0"/>
              <a:t>階の作業に入ったところで今回の事故が発生した。</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463" y="1196752"/>
            <a:ext cx="3471814"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2305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706090"/>
          </a:xfrm>
          <a:solidFill>
            <a:srgbClr val="FFC000">
              <a:alpha val="50000"/>
            </a:srgbClr>
          </a:solidFill>
        </p:spPr>
        <p:txBody>
          <a:bodyPr>
            <a:normAutofit fontScale="90000"/>
          </a:bodyPr>
          <a:lstStyle/>
          <a:p>
            <a:r>
              <a:rPr kumimoji="1" lang="ja-JP" altLang="en-US" dirty="0"/>
              <a:t>足場の歴史　　昭和５４年　鋼管足場</a:t>
            </a:r>
          </a:p>
        </p:txBody>
      </p:sp>
      <p:sp>
        <p:nvSpPr>
          <p:cNvPr id="5" name="コンテンツ プレースホルダー 4"/>
          <p:cNvSpPr>
            <a:spLocks noGrp="1"/>
          </p:cNvSpPr>
          <p:nvPr>
            <p:ph idx="1"/>
          </p:nvPr>
        </p:nvSpPr>
        <p:spPr>
          <a:xfrm>
            <a:off x="125388" y="764704"/>
            <a:ext cx="5760640" cy="5805263"/>
          </a:xfrm>
        </p:spPr>
        <p:txBody>
          <a:bodyPr>
            <a:normAutofit/>
          </a:bodyPr>
          <a:lstStyle/>
          <a:p>
            <a:pPr marL="0" indent="0">
              <a:buNone/>
            </a:pPr>
            <a:r>
              <a:rPr lang="en-US" altLang="ja-JP" sz="2800" dirty="0"/>
              <a:t>1979</a:t>
            </a:r>
            <a:r>
              <a:rPr lang="ja-JP" altLang="en-US" sz="2800" dirty="0"/>
              <a:t>年（昭和</a:t>
            </a:r>
            <a:r>
              <a:rPr lang="en-US" altLang="ja-JP" sz="2800" dirty="0"/>
              <a:t>54</a:t>
            </a:r>
            <a:r>
              <a:rPr lang="ja-JP" altLang="en-US" sz="2800" dirty="0"/>
              <a:t>年）㈱大三機工商会（現：㈱ダイサン）が、低層用足場としてくさび式足場の製造を開始</a:t>
            </a:r>
          </a:p>
          <a:p>
            <a:pPr marL="0" indent="0">
              <a:buNone/>
            </a:pPr>
            <a:r>
              <a:rPr lang="ja-JP" altLang="en-US" sz="2400" dirty="0"/>
              <a:t>　当時は各メーカーが木造住宅建築工事のような小規模建設工事用として各社が異なる形式の足場を製造していました。</a:t>
            </a:r>
            <a:endParaRPr lang="en-US" altLang="ja-JP" sz="2400" dirty="0"/>
          </a:p>
          <a:p>
            <a:pPr marL="0" indent="0">
              <a:buNone/>
            </a:pPr>
            <a:r>
              <a:rPr lang="ja-JP" altLang="en-US" sz="2400" dirty="0"/>
              <a:t>この</a:t>
            </a:r>
            <a:r>
              <a:rPr lang="ja-JP" altLang="en-US" sz="2400" b="1" dirty="0">
                <a:highlight>
                  <a:srgbClr val="FFFF00"/>
                </a:highlight>
              </a:rPr>
              <a:t>くさび式足場</a:t>
            </a:r>
            <a:r>
              <a:rPr lang="ja-JP" altLang="en-US" sz="2400" dirty="0"/>
              <a:t>は現行品と変わらない構造でした。</a:t>
            </a:r>
            <a:endParaRPr lang="en-US" altLang="ja-JP" sz="2400" dirty="0"/>
          </a:p>
          <a:p>
            <a:pPr marL="0" indent="0">
              <a:buNone/>
            </a:pPr>
            <a:r>
              <a:rPr lang="ja-JP" altLang="en-US" sz="2400" dirty="0"/>
              <a:t>その後昭和</a:t>
            </a:r>
            <a:r>
              <a:rPr lang="en-US" altLang="ja-JP" sz="2400" dirty="0"/>
              <a:t>59</a:t>
            </a:r>
            <a:r>
              <a:rPr lang="ja-JP" altLang="en-US" sz="2400" dirty="0"/>
              <a:t>年の「小規模建設工事用足場」認定基準制定後最初の認定品となりました。</a:t>
            </a:r>
          </a:p>
          <a:p>
            <a:pPr marL="0" indent="0">
              <a:buNone/>
            </a:pPr>
            <a:endParaRPr kumimoji="1" lang="ja-JP" altLang="en-US" sz="40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8695" y="1052735"/>
            <a:ext cx="3059917" cy="3024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59" y="4390234"/>
            <a:ext cx="2988589" cy="1975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2828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44624"/>
            <a:ext cx="9144000" cy="706090"/>
          </a:xfrm>
          <a:solidFill>
            <a:srgbClr val="FFC000">
              <a:alpha val="50000"/>
            </a:srgbClr>
          </a:solidFill>
        </p:spPr>
        <p:txBody>
          <a:bodyPr>
            <a:normAutofit fontScale="90000"/>
          </a:bodyPr>
          <a:lstStyle/>
          <a:p>
            <a:r>
              <a:rPr kumimoji="1" lang="ja-JP" altLang="en-US" dirty="0"/>
              <a:t>足場の歴史　　昭和戦後　鋼管足場</a:t>
            </a:r>
          </a:p>
        </p:txBody>
      </p:sp>
      <p:sp>
        <p:nvSpPr>
          <p:cNvPr id="5" name="コンテンツ プレースホルダー 4"/>
          <p:cNvSpPr>
            <a:spLocks noGrp="1"/>
          </p:cNvSpPr>
          <p:nvPr>
            <p:ph idx="1"/>
          </p:nvPr>
        </p:nvSpPr>
        <p:spPr>
          <a:xfrm>
            <a:off x="107504" y="1052737"/>
            <a:ext cx="8928992" cy="2736304"/>
          </a:xfrm>
        </p:spPr>
        <p:txBody>
          <a:bodyPr>
            <a:normAutofit/>
          </a:bodyPr>
          <a:lstStyle/>
          <a:p>
            <a:pPr marL="0" indent="0">
              <a:buNone/>
            </a:pPr>
            <a:r>
              <a:rPr lang="en-US" altLang="ja-JP" sz="2400" dirty="0"/>
              <a:t>1981</a:t>
            </a:r>
            <a:r>
              <a:rPr lang="ja-JP" altLang="en-US" sz="2400" dirty="0"/>
              <a:t>年（昭和</a:t>
            </a:r>
            <a:r>
              <a:rPr lang="en-US" altLang="ja-JP" sz="2400" dirty="0"/>
              <a:t>56</a:t>
            </a:r>
            <a:r>
              <a:rPr lang="ja-JP" altLang="en-US" sz="2400" dirty="0"/>
              <a:t>年）</a:t>
            </a:r>
            <a:r>
              <a:rPr lang="en-US" altLang="ja-JP" sz="2400" dirty="0"/>
              <a:t>12</a:t>
            </a:r>
            <a:r>
              <a:rPr lang="ja-JP" altLang="en-US" sz="2400" dirty="0"/>
              <a:t>月　労働安全衛生法に基づく「労働大臣が定める構造規格」告示 （労働省告示第</a:t>
            </a:r>
            <a:r>
              <a:rPr lang="en-US" altLang="ja-JP" sz="2400" dirty="0"/>
              <a:t>101</a:t>
            </a:r>
            <a:r>
              <a:rPr lang="ja-JP" altLang="en-US" sz="2400" dirty="0"/>
              <a:t>号、</a:t>
            </a:r>
            <a:r>
              <a:rPr lang="en-US" altLang="ja-JP" sz="2400" dirty="0"/>
              <a:t>103</a:t>
            </a:r>
            <a:r>
              <a:rPr lang="ja-JP" altLang="en-US" sz="2400" dirty="0"/>
              <a:t>号及び</a:t>
            </a:r>
            <a:r>
              <a:rPr lang="en-US" altLang="ja-JP" sz="2400" dirty="0"/>
              <a:t>104</a:t>
            </a:r>
            <a:r>
              <a:rPr lang="ja-JP" altLang="en-US" sz="2400" dirty="0"/>
              <a:t>号）</a:t>
            </a:r>
            <a:endParaRPr lang="en-US" altLang="ja-JP" sz="2400" dirty="0"/>
          </a:p>
          <a:p>
            <a:pPr marL="0" indent="0">
              <a:buNone/>
            </a:pPr>
            <a:r>
              <a:rPr lang="ja-JP" altLang="en-US" sz="2400" dirty="0"/>
              <a:t>現在の認定基準第</a:t>
            </a:r>
            <a:r>
              <a:rPr lang="en-US" altLang="ja-JP" sz="2400" dirty="0"/>
              <a:t>1</a:t>
            </a:r>
            <a:r>
              <a:rPr lang="ja-JP" altLang="en-US" sz="2400" dirty="0"/>
              <a:t>章から</a:t>
            </a:r>
            <a:r>
              <a:rPr lang="en-US" altLang="ja-JP" sz="2400" dirty="0"/>
              <a:t>3</a:t>
            </a:r>
            <a:r>
              <a:rPr lang="ja-JP" altLang="en-US" sz="2400" dirty="0"/>
              <a:t>章までがこの規格に基づくものです。</a:t>
            </a:r>
          </a:p>
          <a:p>
            <a:pPr marL="0" indent="0">
              <a:buNone/>
            </a:pPr>
            <a:r>
              <a:rPr lang="ja-JP" altLang="en-US" sz="2400" dirty="0"/>
              <a:t>第１章 </a:t>
            </a:r>
            <a:r>
              <a:rPr lang="ja-JP" altLang="en-US" sz="2400" b="1" dirty="0"/>
              <a:t>型わく支保工用のパイプサポート</a:t>
            </a:r>
            <a:r>
              <a:rPr lang="ja-JP" altLang="en-US" sz="2400" dirty="0"/>
              <a:t>等</a:t>
            </a:r>
          </a:p>
          <a:p>
            <a:pPr marL="0" indent="0">
              <a:buNone/>
            </a:pPr>
            <a:r>
              <a:rPr lang="ja-JP" altLang="en-US" sz="2400" dirty="0"/>
              <a:t>第２章 </a:t>
            </a:r>
            <a:r>
              <a:rPr lang="ja-JP" altLang="en-US" sz="2400" b="1" dirty="0"/>
              <a:t>鋼管足場用の部材及び附属金具</a:t>
            </a:r>
          </a:p>
          <a:p>
            <a:pPr marL="0" indent="0">
              <a:buNone/>
            </a:pPr>
            <a:r>
              <a:rPr lang="ja-JP" altLang="en-US" sz="2400" dirty="0"/>
              <a:t>第３章 </a:t>
            </a:r>
            <a:r>
              <a:rPr lang="ja-JP" altLang="en-US" sz="2400" b="1" dirty="0"/>
              <a:t>つり足場用のつりチェーン及びつりわく</a:t>
            </a:r>
          </a:p>
          <a:p>
            <a:pPr marL="0" indent="0">
              <a:buNone/>
            </a:pPr>
            <a:endParaRPr kumimoji="1" lang="ja-JP" altLang="en-US" sz="4000" dirty="0"/>
          </a:p>
        </p:txBody>
      </p:sp>
      <p:sp>
        <p:nvSpPr>
          <p:cNvPr id="3" name="コンテンツ プレースホルダー 4">
            <a:extLst>
              <a:ext uri="{FF2B5EF4-FFF2-40B4-BE49-F238E27FC236}">
                <a16:creationId xmlns:a16="http://schemas.microsoft.com/office/drawing/2014/main" id="{17DC8303-4797-3329-AF14-BB35BA062595}"/>
              </a:ext>
            </a:extLst>
          </p:cNvPr>
          <p:cNvSpPr txBox="1">
            <a:spLocks/>
          </p:cNvSpPr>
          <p:nvPr/>
        </p:nvSpPr>
        <p:spPr>
          <a:xfrm>
            <a:off x="107504" y="3784778"/>
            <a:ext cx="8928992" cy="28803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en-US" altLang="ja-JP" sz="2400" dirty="0"/>
              <a:t>1983</a:t>
            </a:r>
            <a:r>
              <a:rPr lang="ja-JP" altLang="en-US" sz="2400" dirty="0"/>
              <a:t>年（昭和</a:t>
            </a:r>
            <a:r>
              <a:rPr lang="en-US" altLang="ja-JP" sz="2400" dirty="0"/>
              <a:t>58</a:t>
            </a:r>
            <a:r>
              <a:rPr lang="ja-JP" altLang="en-US" sz="2400" dirty="0"/>
              <a:t>年）</a:t>
            </a:r>
            <a:r>
              <a:rPr lang="en-US" altLang="ja-JP" sz="2400" dirty="0"/>
              <a:t>10</a:t>
            </a:r>
            <a:r>
              <a:rPr lang="ja-JP" altLang="en-US" sz="2400" dirty="0"/>
              <a:t>月　労働省の委託により仮設工業会が「小規模建設工事に用いる簡易足場の構造等の安全技術基準」制定</a:t>
            </a:r>
          </a:p>
          <a:p>
            <a:pPr marL="0" indent="0">
              <a:buFont typeface="Arial" panose="020B0604020202020204" pitchFamily="34" charset="0"/>
              <a:buNone/>
            </a:pPr>
            <a:r>
              <a:rPr lang="ja-JP" altLang="en-US" sz="2400" dirty="0"/>
              <a:t>木造住宅工事における墜落災害があとを絶たない中で、労働省（当時）から仮設工業会に本基準の作成について委託されたもの。</a:t>
            </a:r>
            <a:endParaRPr lang="en-US" altLang="ja-JP" sz="2400" dirty="0"/>
          </a:p>
          <a:p>
            <a:pPr marL="0" indent="0">
              <a:buFont typeface="Arial" panose="020B0604020202020204" pitchFamily="34" charset="0"/>
              <a:buNone/>
            </a:pPr>
            <a:r>
              <a:rPr lang="ja-JP" altLang="en-US" sz="2400" dirty="0"/>
              <a:t>当時市場にあった各メーカーの製品に対し、使用状況の調査から実大試験等を重ねて作成されました。それらの使用基準等をまとめて普及を促しました。</a:t>
            </a:r>
          </a:p>
          <a:p>
            <a:pPr marL="0" indent="0">
              <a:buFont typeface="Arial" panose="020B0604020202020204" pitchFamily="34" charset="0"/>
              <a:buNone/>
            </a:pPr>
            <a:endParaRPr lang="ja-JP" altLang="en-US" sz="4000" dirty="0"/>
          </a:p>
        </p:txBody>
      </p:sp>
    </p:spTree>
    <p:extLst>
      <p:ext uri="{BB962C8B-B14F-4D97-AF65-F5344CB8AC3E}">
        <p14:creationId xmlns:p14="http://schemas.microsoft.com/office/powerpoint/2010/main" val="29694421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36512" y="0"/>
            <a:ext cx="9180512" cy="980728"/>
          </a:xfrm>
          <a:solidFill>
            <a:srgbClr val="FFC000">
              <a:alpha val="50000"/>
            </a:srgbClr>
          </a:solidFill>
        </p:spPr>
        <p:txBody>
          <a:bodyPr>
            <a:normAutofit/>
          </a:bodyPr>
          <a:lstStyle/>
          <a:p>
            <a:r>
              <a:rPr kumimoji="1" lang="ja-JP" altLang="en-US" dirty="0"/>
              <a:t>足場の歴史　　昭和戦後　鋼管足場</a:t>
            </a:r>
          </a:p>
        </p:txBody>
      </p:sp>
      <p:sp>
        <p:nvSpPr>
          <p:cNvPr id="5" name="コンテンツ プレースホルダー 4"/>
          <p:cNvSpPr>
            <a:spLocks noGrp="1"/>
          </p:cNvSpPr>
          <p:nvPr>
            <p:ph idx="1"/>
          </p:nvPr>
        </p:nvSpPr>
        <p:spPr>
          <a:xfrm>
            <a:off x="117593" y="1340768"/>
            <a:ext cx="8928992" cy="2664296"/>
          </a:xfrm>
        </p:spPr>
        <p:txBody>
          <a:bodyPr>
            <a:normAutofit/>
          </a:bodyPr>
          <a:lstStyle/>
          <a:p>
            <a:pPr marL="0" indent="0">
              <a:buNone/>
            </a:pPr>
            <a:r>
              <a:rPr lang="ja-JP" altLang="en-US" sz="2400" dirty="0"/>
              <a:t>　図は当時の技術基準に示された各足場の例図。</a:t>
            </a:r>
            <a:endParaRPr lang="en-US" altLang="ja-JP" sz="2400" dirty="0"/>
          </a:p>
          <a:p>
            <a:pPr marL="0" indent="0">
              <a:buNone/>
            </a:pPr>
            <a:r>
              <a:rPr lang="ja-JP" altLang="en-US" sz="2400" dirty="0"/>
              <a:t>下記の名称も当時のものだが、現在市場に残っているのは</a:t>
            </a:r>
            <a:r>
              <a:rPr lang="en-US" altLang="ja-JP" sz="2400" dirty="0"/>
              <a:t>C</a:t>
            </a:r>
            <a:r>
              <a:rPr lang="ja-JP" altLang="en-US" sz="2400" dirty="0"/>
              <a:t>型（くさび式足場）のみです。</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7" y="2924944"/>
            <a:ext cx="9001790" cy="3101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4076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2848" y="95016"/>
            <a:ext cx="8961639" cy="706090"/>
          </a:xfrm>
          <a:solidFill>
            <a:srgbClr val="FFC000">
              <a:alpha val="50000"/>
            </a:srgbClr>
          </a:solidFill>
        </p:spPr>
        <p:txBody>
          <a:bodyPr>
            <a:normAutofit fontScale="90000"/>
          </a:bodyPr>
          <a:lstStyle/>
          <a:p>
            <a:r>
              <a:rPr kumimoji="1" lang="ja-JP" altLang="en-US" dirty="0"/>
              <a:t>足場の歴史　　平成９年　特殊足場</a:t>
            </a:r>
          </a:p>
        </p:txBody>
      </p:sp>
      <p:sp>
        <p:nvSpPr>
          <p:cNvPr id="5" name="コンテンツ プレースホルダー 4"/>
          <p:cNvSpPr>
            <a:spLocks noGrp="1"/>
          </p:cNvSpPr>
          <p:nvPr>
            <p:ph idx="1"/>
          </p:nvPr>
        </p:nvSpPr>
        <p:spPr>
          <a:xfrm>
            <a:off x="107504" y="889138"/>
            <a:ext cx="5040560" cy="5805263"/>
          </a:xfrm>
        </p:spPr>
        <p:txBody>
          <a:bodyPr>
            <a:normAutofit/>
          </a:bodyPr>
          <a:lstStyle/>
          <a:p>
            <a:pPr marL="0" indent="0">
              <a:buNone/>
            </a:pPr>
            <a:r>
              <a:rPr lang="en-US" altLang="ja-JP" sz="2400" dirty="0"/>
              <a:t>1997</a:t>
            </a:r>
            <a:r>
              <a:rPr lang="ja-JP" altLang="en-US" sz="2400" dirty="0"/>
              <a:t>年 </a:t>
            </a:r>
            <a:r>
              <a:rPr lang="en-US" altLang="ja-JP" sz="2400" dirty="0"/>
              <a:t>(</a:t>
            </a:r>
            <a:r>
              <a:rPr lang="ja-JP" altLang="en-US" sz="2400" dirty="0"/>
              <a:t>平成</a:t>
            </a:r>
            <a:r>
              <a:rPr lang="en-US" altLang="ja-JP" sz="2400" dirty="0"/>
              <a:t>9</a:t>
            </a:r>
            <a:r>
              <a:rPr lang="ja-JP" altLang="en-US" sz="2400" dirty="0"/>
              <a:t>年）</a:t>
            </a:r>
            <a:r>
              <a:rPr lang="en-US" altLang="ja-JP" sz="2400" dirty="0"/>
              <a:t>6</a:t>
            </a:r>
            <a:r>
              <a:rPr lang="ja-JP" altLang="en-US" sz="2400" dirty="0"/>
              <a:t>月</a:t>
            </a:r>
            <a:endParaRPr lang="en-US" altLang="ja-JP" sz="2400" dirty="0"/>
          </a:p>
          <a:p>
            <a:pPr marL="0" indent="0">
              <a:buNone/>
            </a:pPr>
            <a:r>
              <a:rPr lang="ja-JP" altLang="en-US" sz="2400" dirty="0"/>
              <a:t>　</a:t>
            </a:r>
            <a:r>
              <a:rPr lang="ja-JP" altLang="en-US" sz="2400" b="1" dirty="0"/>
              <a:t>移動昇降式足場ポンテジア</a:t>
            </a:r>
            <a:r>
              <a:rPr lang="ja-JP" altLang="en-US" sz="2400" dirty="0"/>
              <a:t>を仮設工業会が承認。日工セック㈱がポンテギ社（イタリア）から輸入したもの。</a:t>
            </a:r>
          </a:p>
          <a:p>
            <a:pPr marL="0" indent="0">
              <a:buNone/>
            </a:pPr>
            <a:r>
              <a:rPr kumimoji="1" lang="ja-JP" altLang="en-US" sz="2200" dirty="0"/>
              <a:t>作業台は、駆動部の電動モーター回転力をピニオンギヤを介してラックギヤに伝え、ギ ヤのかみ合いの働きによって直線の動きに変換して昇降する。</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980728"/>
            <a:ext cx="3995936" cy="5764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図 2">
            <a:extLst>
              <a:ext uri="{FF2B5EF4-FFF2-40B4-BE49-F238E27FC236}">
                <a16:creationId xmlns:a16="http://schemas.microsoft.com/office/drawing/2014/main" id="{EC2BC07D-ACFB-11FD-706E-92E7D1DEA67D}"/>
              </a:ext>
            </a:extLst>
          </p:cNvPr>
          <p:cNvPicPr>
            <a:picLocks noChangeAspect="1"/>
          </p:cNvPicPr>
          <p:nvPr/>
        </p:nvPicPr>
        <p:blipFill>
          <a:blip r:embed="rId3"/>
          <a:stretch>
            <a:fillRect/>
          </a:stretch>
        </p:blipFill>
        <p:spPr>
          <a:xfrm>
            <a:off x="-67568" y="4289929"/>
            <a:ext cx="3775471" cy="2455051"/>
          </a:xfrm>
          <a:prstGeom prst="rect">
            <a:avLst/>
          </a:prstGeom>
        </p:spPr>
      </p:pic>
    </p:spTree>
    <p:extLst>
      <p:ext uri="{BB962C8B-B14F-4D97-AF65-F5344CB8AC3E}">
        <p14:creationId xmlns:p14="http://schemas.microsoft.com/office/powerpoint/2010/main" val="17599675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036496" cy="1224136"/>
          </a:xfrm>
          <a:solidFill>
            <a:srgbClr val="FFC000">
              <a:alpha val="50000"/>
            </a:srgbClr>
          </a:solidFill>
        </p:spPr>
        <p:txBody>
          <a:bodyPr>
            <a:normAutofit fontScale="90000"/>
          </a:bodyPr>
          <a:lstStyle/>
          <a:p>
            <a:r>
              <a:rPr kumimoji="1" lang="ja-JP" altLang="en-US" dirty="0"/>
              <a:t>足場の歴史　　平成２１年　墜落防止</a:t>
            </a:r>
            <a:br>
              <a:rPr lang="en-US" altLang="ja-JP" dirty="0"/>
            </a:br>
            <a:r>
              <a:rPr lang="ja-JP" altLang="en-US" sz="3100" dirty="0"/>
              <a:t>平成</a:t>
            </a:r>
            <a:r>
              <a:rPr lang="en-US" altLang="ja-JP" sz="3100" dirty="0"/>
              <a:t>21</a:t>
            </a:r>
            <a:r>
              <a:rPr lang="ja-JP" altLang="en-US" sz="3100" dirty="0"/>
              <a:t>年</a:t>
            </a:r>
            <a:r>
              <a:rPr lang="en-US" altLang="ja-JP" sz="3100" dirty="0"/>
              <a:t>6</a:t>
            </a:r>
            <a:r>
              <a:rPr lang="ja-JP" altLang="en-US" sz="3100" dirty="0"/>
              <a:t>月</a:t>
            </a:r>
            <a:r>
              <a:rPr lang="en-US" altLang="ja-JP" sz="3100" dirty="0"/>
              <a:t>1</a:t>
            </a:r>
            <a:r>
              <a:rPr lang="ja-JP" altLang="en-US" sz="3100" dirty="0"/>
              <a:t>日労働安全衛生規則の一部改正</a:t>
            </a:r>
            <a:endParaRPr kumimoji="1" lang="ja-JP" altLang="en-US" dirty="0"/>
          </a:p>
        </p:txBody>
      </p:sp>
      <p:sp>
        <p:nvSpPr>
          <p:cNvPr id="5" name="コンテンツ プレースホルダー 4"/>
          <p:cNvSpPr>
            <a:spLocks noGrp="1"/>
          </p:cNvSpPr>
          <p:nvPr>
            <p:ph idx="1"/>
          </p:nvPr>
        </p:nvSpPr>
        <p:spPr>
          <a:xfrm>
            <a:off x="53752" y="1251931"/>
            <a:ext cx="8928992" cy="5301207"/>
          </a:xfrm>
        </p:spPr>
        <p:txBody>
          <a:bodyPr>
            <a:normAutofit/>
          </a:bodyPr>
          <a:lstStyle/>
          <a:p>
            <a:pPr marL="0" indent="0">
              <a:buNone/>
            </a:pPr>
            <a:r>
              <a:rPr lang="en-US" altLang="ja-JP" sz="2800" dirty="0">
                <a:latin typeface="+mn-ea"/>
              </a:rPr>
              <a:t>Ⅰ </a:t>
            </a:r>
            <a:r>
              <a:rPr lang="ja-JP" altLang="en-US" sz="2800" dirty="0">
                <a:latin typeface="+mn-ea"/>
              </a:rPr>
              <a:t>足場からの墜落防止措置等の充実</a:t>
            </a:r>
          </a:p>
          <a:p>
            <a:pPr marL="0" indent="0">
              <a:buNone/>
            </a:pPr>
            <a:r>
              <a:rPr lang="ja-JP" altLang="en-US" sz="2400" dirty="0">
                <a:latin typeface="+mn-ea"/>
              </a:rPr>
              <a:t>改正前には、</a:t>
            </a:r>
            <a:r>
              <a:rPr lang="ja-JP" altLang="en-US" sz="2400" b="1" dirty="0">
                <a:latin typeface="+mn-ea"/>
              </a:rPr>
              <a:t>高さ </a:t>
            </a:r>
            <a:r>
              <a:rPr lang="en-US" altLang="ja-JP" sz="2400" b="1" dirty="0">
                <a:latin typeface="+mn-ea"/>
              </a:rPr>
              <a:t>75</a:t>
            </a:r>
            <a:r>
              <a:rPr lang="ja-JP" altLang="en-US" sz="2400" b="1" dirty="0">
                <a:latin typeface="+mn-ea"/>
              </a:rPr>
              <a:t>ｃｍ以上</a:t>
            </a:r>
            <a:r>
              <a:rPr lang="ja-JP" altLang="en-US" sz="2400" dirty="0">
                <a:latin typeface="+mn-ea"/>
              </a:rPr>
              <a:t>の手すり等を設けなければならないとされ、 </a:t>
            </a:r>
            <a:r>
              <a:rPr lang="ja-JP" altLang="en-US" sz="2400" b="1" dirty="0">
                <a:latin typeface="+mn-ea"/>
              </a:rPr>
              <a:t>わく組足場の交さ筋かいは手すり等としてみなされて</a:t>
            </a:r>
            <a:r>
              <a:rPr lang="ja-JP" altLang="en-US" sz="2400" dirty="0">
                <a:latin typeface="+mn-ea"/>
              </a:rPr>
              <a:t>いましたが、今回の改正により、足場の種類に応じて、次の設備を設けることとされました。</a:t>
            </a:r>
          </a:p>
          <a:p>
            <a:r>
              <a:rPr lang="ja-JP" altLang="en-US" sz="2400" dirty="0">
                <a:latin typeface="+mn-ea"/>
              </a:rPr>
              <a:t>わく組足場には、交さ筋かい下部のすき間からの墜落を防止するため、「</a:t>
            </a:r>
            <a:r>
              <a:rPr lang="ja-JP" altLang="en-US" sz="2400" b="1" dirty="0">
                <a:highlight>
                  <a:srgbClr val="FFFF00"/>
                </a:highlight>
                <a:latin typeface="+mn-ea"/>
              </a:rPr>
              <a:t>交さ筋かい</a:t>
            </a:r>
            <a:r>
              <a:rPr lang="ja-JP" altLang="en-US" sz="2400" dirty="0">
                <a:latin typeface="+mn-ea"/>
              </a:rPr>
              <a:t>」に加え、「高さ </a:t>
            </a:r>
            <a:r>
              <a:rPr lang="en-US" altLang="ja-JP" sz="2400" dirty="0">
                <a:latin typeface="+mn-ea"/>
              </a:rPr>
              <a:t>15 </a:t>
            </a:r>
            <a:r>
              <a:rPr lang="ja-JP" altLang="en-US" sz="2400" dirty="0">
                <a:latin typeface="+mn-ea"/>
              </a:rPr>
              <a:t>ｃｍ以上 </a:t>
            </a:r>
            <a:r>
              <a:rPr lang="en-US" altLang="ja-JP" sz="2400" dirty="0">
                <a:latin typeface="+mn-ea"/>
              </a:rPr>
              <a:t>40 </a:t>
            </a:r>
            <a:r>
              <a:rPr lang="ja-JP" altLang="en-US" sz="2400" dirty="0">
                <a:latin typeface="+mn-ea"/>
              </a:rPr>
              <a:t>ｃｍ以下 の位置への</a:t>
            </a:r>
            <a:r>
              <a:rPr lang="ja-JP" altLang="en-US" sz="2400" b="1" dirty="0">
                <a:latin typeface="+mn-ea"/>
              </a:rPr>
              <a:t>下さん</a:t>
            </a:r>
            <a:r>
              <a:rPr lang="ja-JP" altLang="en-US" sz="2400" dirty="0">
                <a:latin typeface="+mn-ea"/>
              </a:rPr>
              <a:t>」か「高さ </a:t>
            </a:r>
            <a:r>
              <a:rPr lang="en-US" altLang="ja-JP" sz="2400" dirty="0">
                <a:latin typeface="+mn-ea"/>
              </a:rPr>
              <a:t>15 </a:t>
            </a:r>
            <a:r>
              <a:rPr lang="ja-JP" altLang="en-US" sz="2400" dirty="0">
                <a:latin typeface="+mn-ea"/>
              </a:rPr>
              <a:t>ｃｍ以上の</a:t>
            </a:r>
            <a:r>
              <a:rPr lang="ja-JP" altLang="en-US" sz="2400" b="1" dirty="0">
                <a:highlight>
                  <a:srgbClr val="FFFF00"/>
                </a:highlight>
                <a:latin typeface="+mn-ea"/>
              </a:rPr>
              <a:t>幅木</a:t>
            </a:r>
            <a:r>
              <a:rPr lang="ja-JP" altLang="en-US" sz="2400" dirty="0">
                <a:latin typeface="+mn-ea"/>
              </a:rPr>
              <a:t>の設置」（下さん 等）あるいは「手すりわく」</a:t>
            </a:r>
          </a:p>
          <a:p>
            <a:r>
              <a:rPr lang="ja-JP" altLang="en-US" sz="2400" dirty="0">
                <a:latin typeface="+mn-ea"/>
              </a:rPr>
              <a:t>わく組足場以外の足場（一側足場を除く） 手すりの下部からの墜落を防止するため、「</a:t>
            </a:r>
            <a:r>
              <a:rPr lang="ja-JP" altLang="en-US" sz="2400" b="1" dirty="0">
                <a:highlight>
                  <a:srgbClr val="FFFF00"/>
                </a:highlight>
                <a:latin typeface="+mn-ea"/>
              </a:rPr>
              <a:t>高さ </a:t>
            </a:r>
            <a:r>
              <a:rPr lang="en-US" altLang="ja-JP" sz="2400" b="1" dirty="0">
                <a:highlight>
                  <a:srgbClr val="FFFF00"/>
                </a:highlight>
                <a:latin typeface="+mn-ea"/>
              </a:rPr>
              <a:t>85 </a:t>
            </a:r>
            <a:r>
              <a:rPr lang="ja-JP" altLang="en-US" sz="2400" b="1" dirty="0">
                <a:highlight>
                  <a:srgbClr val="FFFF00"/>
                </a:highlight>
                <a:latin typeface="+mn-ea"/>
              </a:rPr>
              <a:t>ｃｍ以上の手すり</a:t>
            </a:r>
            <a:r>
              <a:rPr lang="ja-JP" altLang="en-US" sz="2400" dirty="0">
                <a:latin typeface="+mn-ea"/>
              </a:rPr>
              <a:t>」に加え「</a:t>
            </a:r>
            <a:r>
              <a:rPr lang="ja-JP" altLang="en-US" sz="2400" b="1" dirty="0">
                <a:highlight>
                  <a:srgbClr val="FFFF00"/>
                </a:highlight>
                <a:latin typeface="+mn-ea"/>
              </a:rPr>
              <a:t>中さん</a:t>
            </a:r>
            <a:r>
              <a:rPr lang="ja-JP" altLang="en-US" sz="2400" dirty="0">
                <a:latin typeface="+mn-ea"/>
              </a:rPr>
              <a:t>」等の設置 </a:t>
            </a:r>
          </a:p>
          <a:p>
            <a:pPr marL="0" indent="0">
              <a:buNone/>
            </a:pPr>
            <a:endParaRPr lang="en-US" altLang="ja-JP" sz="4000" dirty="0"/>
          </a:p>
          <a:p>
            <a:pPr marL="0" indent="0">
              <a:buNone/>
            </a:pPr>
            <a:endParaRPr lang="ja-JP" altLang="en-US" sz="4000" dirty="0"/>
          </a:p>
          <a:p>
            <a:pPr marL="0" indent="0">
              <a:buNone/>
            </a:pPr>
            <a:endParaRPr kumimoji="1" lang="ja-JP" altLang="en-US" sz="4000" dirty="0"/>
          </a:p>
        </p:txBody>
      </p:sp>
    </p:spTree>
    <p:extLst>
      <p:ext uri="{BB962C8B-B14F-4D97-AF65-F5344CB8AC3E}">
        <p14:creationId xmlns:p14="http://schemas.microsoft.com/office/powerpoint/2010/main" val="2488853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19579"/>
            <a:ext cx="9144000" cy="1224136"/>
          </a:xfrm>
          <a:solidFill>
            <a:srgbClr val="FFC000">
              <a:alpha val="50000"/>
            </a:srgbClr>
          </a:solidFill>
        </p:spPr>
        <p:txBody>
          <a:bodyPr>
            <a:normAutofit fontScale="90000"/>
          </a:bodyPr>
          <a:lstStyle/>
          <a:p>
            <a:r>
              <a:rPr kumimoji="1" lang="ja-JP" altLang="en-US" dirty="0"/>
              <a:t>足場の歴史　　平成現代　墜落防止</a:t>
            </a:r>
            <a:br>
              <a:rPr lang="en-US" altLang="ja-JP" dirty="0"/>
            </a:br>
            <a:r>
              <a:rPr lang="en-US" altLang="ja-JP" sz="3100" dirty="0"/>
              <a:t>2009</a:t>
            </a:r>
            <a:r>
              <a:rPr lang="ja-JP" altLang="en-US" sz="3100" dirty="0"/>
              <a:t>平成</a:t>
            </a:r>
            <a:r>
              <a:rPr lang="en-US" altLang="ja-JP" sz="3100" dirty="0"/>
              <a:t>21</a:t>
            </a:r>
            <a:r>
              <a:rPr lang="ja-JP" altLang="en-US" sz="3100" dirty="0"/>
              <a:t>年</a:t>
            </a:r>
            <a:r>
              <a:rPr lang="en-US" altLang="ja-JP" sz="3100" dirty="0"/>
              <a:t>6</a:t>
            </a:r>
            <a:r>
              <a:rPr lang="ja-JP" altLang="en-US" sz="3100" dirty="0"/>
              <a:t>月</a:t>
            </a:r>
            <a:r>
              <a:rPr lang="en-US" altLang="ja-JP" sz="3100" dirty="0"/>
              <a:t>1</a:t>
            </a:r>
            <a:r>
              <a:rPr lang="ja-JP" altLang="en-US" sz="3100" dirty="0"/>
              <a:t>日労働安全衛生規則の一部改正</a:t>
            </a:r>
            <a:endParaRPr kumimoji="1" lang="ja-JP" altLang="en-US" dirty="0"/>
          </a:p>
        </p:txBody>
      </p:sp>
      <p:sp>
        <p:nvSpPr>
          <p:cNvPr id="5" name="コンテンツ プレースホルダー 4"/>
          <p:cNvSpPr>
            <a:spLocks noGrp="1"/>
          </p:cNvSpPr>
          <p:nvPr>
            <p:ph idx="1"/>
          </p:nvPr>
        </p:nvSpPr>
        <p:spPr>
          <a:xfrm>
            <a:off x="107504" y="1279278"/>
            <a:ext cx="8928992" cy="5301207"/>
          </a:xfrm>
        </p:spPr>
        <p:txBody>
          <a:bodyPr>
            <a:normAutofit/>
          </a:bodyPr>
          <a:lstStyle/>
          <a:p>
            <a:r>
              <a:rPr lang="ja-JP" altLang="en-US" sz="2800" dirty="0"/>
              <a:t>「架設通路」についての墜落防止措置</a:t>
            </a:r>
            <a:r>
              <a:rPr lang="ja-JP" altLang="en-US" sz="2400" dirty="0"/>
              <a:t>（安衛則第５５２条）</a:t>
            </a:r>
            <a:endParaRPr lang="en-US" altLang="ja-JP" sz="2800" dirty="0"/>
          </a:p>
          <a:p>
            <a:pPr marL="449263" indent="0">
              <a:buNone/>
            </a:pPr>
            <a:r>
              <a:rPr lang="ja-JP" altLang="en-US" sz="2400" dirty="0"/>
              <a:t>改正前には、高さ </a:t>
            </a:r>
            <a:r>
              <a:rPr lang="en-US" altLang="ja-JP" sz="2400" dirty="0"/>
              <a:t>75 </a:t>
            </a:r>
            <a:r>
              <a:rPr lang="ja-JP" altLang="en-US" sz="2400" dirty="0"/>
              <a:t>ｃｍ以上の手すりを設けることとされていましたが、 今回の改正により</a:t>
            </a:r>
            <a:r>
              <a:rPr lang="ja-JP" altLang="en-US" sz="2400" b="1" dirty="0"/>
              <a:t>、</a:t>
            </a:r>
            <a:r>
              <a:rPr lang="ja-JP" altLang="en-US" sz="2400" b="1" dirty="0">
                <a:highlight>
                  <a:srgbClr val="FFFF00"/>
                </a:highlight>
              </a:rPr>
              <a:t>「高さ </a:t>
            </a:r>
            <a:r>
              <a:rPr lang="en-US" altLang="ja-JP" sz="2400" b="1" dirty="0">
                <a:highlight>
                  <a:srgbClr val="FFFF00"/>
                </a:highlight>
              </a:rPr>
              <a:t>85 </a:t>
            </a:r>
            <a:r>
              <a:rPr lang="ja-JP" altLang="en-US" sz="2400" b="1" dirty="0">
                <a:highlight>
                  <a:srgbClr val="FFFF00"/>
                </a:highlight>
              </a:rPr>
              <a:t>ｃｍ以上の手すり」</a:t>
            </a:r>
            <a:r>
              <a:rPr lang="ja-JP" altLang="en-US" sz="2400" dirty="0"/>
              <a:t>に加え</a:t>
            </a:r>
            <a:r>
              <a:rPr lang="ja-JP" altLang="en-US" sz="2400" b="1" dirty="0">
                <a:highlight>
                  <a:srgbClr val="FFFF00"/>
                </a:highlight>
              </a:rPr>
              <a:t>「中さん等」 </a:t>
            </a:r>
            <a:r>
              <a:rPr lang="ja-JP" altLang="en-US" sz="2400" dirty="0"/>
              <a:t>を 設けることとされました。</a:t>
            </a:r>
            <a:endParaRPr lang="en-US" altLang="ja-JP" sz="2400" dirty="0"/>
          </a:p>
          <a:p>
            <a:r>
              <a:rPr lang="ja-JP" altLang="en-US" sz="2800" b="1" dirty="0"/>
              <a:t>「作業構台」についての墜落防止措置</a:t>
            </a:r>
            <a:r>
              <a:rPr lang="ja-JP" altLang="en-US" sz="2400" dirty="0"/>
              <a:t>（安衛則５７５条の６） </a:t>
            </a:r>
          </a:p>
          <a:p>
            <a:pPr marL="449263" indent="0">
              <a:buNone/>
            </a:pPr>
            <a:r>
              <a:rPr lang="ja-JP" altLang="en-US" sz="2400" dirty="0"/>
              <a:t>改正前には、高さ </a:t>
            </a:r>
            <a:r>
              <a:rPr lang="en-US" altLang="ja-JP" sz="2400" dirty="0"/>
              <a:t>75 </a:t>
            </a:r>
            <a:r>
              <a:rPr lang="ja-JP" altLang="en-US" sz="2400" dirty="0"/>
              <a:t>ｃｍ以上の手すり等を設けることとされていましたが、 今回の改正により</a:t>
            </a:r>
            <a:r>
              <a:rPr lang="ja-JP" altLang="en-US" sz="2400" b="1" dirty="0">
                <a:highlight>
                  <a:srgbClr val="FFFF00"/>
                </a:highlight>
              </a:rPr>
              <a:t>、「高さ </a:t>
            </a:r>
            <a:r>
              <a:rPr lang="en-US" altLang="ja-JP" sz="2400" b="1" dirty="0">
                <a:highlight>
                  <a:srgbClr val="FFFF00"/>
                </a:highlight>
              </a:rPr>
              <a:t>85 </a:t>
            </a:r>
            <a:r>
              <a:rPr lang="ja-JP" altLang="en-US" sz="2400" b="1" dirty="0">
                <a:highlight>
                  <a:srgbClr val="FFFF00"/>
                </a:highlight>
              </a:rPr>
              <a:t>ｃｍ以上の手すり等」</a:t>
            </a:r>
            <a:r>
              <a:rPr lang="ja-JP" altLang="en-US" sz="2400" dirty="0"/>
              <a:t>に加え</a:t>
            </a:r>
            <a:r>
              <a:rPr lang="ja-JP" altLang="en-US" sz="2400" b="1" dirty="0">
                <a:highlight>
                  <a:srgbClr val="FFFF00"/>
                </a:highlight>
              </a:rPr>
              <a:t>「中さん等」</a:t>
            </a:r>
            <a:r>
              <a:rPr lang="en-US" altLang="ja-JP" sz="2400" dirty="0"/>
              <a:t>※1 </a:t>
            </a:r>
            <a:r>
              <a:rPr lang="ja-JP" altLang="en-US" sz="2400" dirty="0"/>
              <a:t>を 設けることとされました。</a:t>
            </a:r>
          </a:p>
          <a:p>
            <a:pPr marL="0" indent="0">
              <a:buNone/>
            </a:pPr>
            <a:endParaRPr lang="en-US" altLang="ja-JP" sz="4000" dirty="0"/>
          </a:p>
          <a:p>
            <a:pPr marL="0" indent="0">
              <a:buNone/>
            </a:pPr>
            <a:endParaRPr lang="ja-JP" altLang="en-US" sz="4000" dirty="0"/>
          </a:p>
          <a:p>
            <a:pPr marL="0" indent="0">
              <a:buNone/>
            </a:pPr>
            <a:endParaRPr kumimoji="1" lang="ja-JP" altLang="en-US" sz="4000" dirty="0"/>
          </a:p>
        </p:txBody>
      </p:sp>
      <p:pic>
        <p:nvPicPr>
          <p:cNvPr id="3" name="図 2">
            <a:extLst>
              <a:ext uri="{FF2B5EF4-FFF2-40B4-BE49-F238E27FC236}">
                <a16:creationId xmlns:a16="http://schemas.microsoft.com/office/drawing/2014/main" id="{1A46E85A-FAE0-05CE-F327-973FC261F2CA}"/>
              </a:ext>
            </a:extLst>
          </p:cNvPr>
          <p:cNvPicPr>
            <a:picLocks noChangeAspect="1"/>
          </p:cNvPicPr>
          <p:nvPr/>
        </p:nvPicPr>
        <p:blipFill>
          <a:blip r:embed="rId3"/>
          <a:stretch>
            <a:fillRect/>
          </a:stretch>
        </p:blipFill>
        <p:spPr>
          <a:xfrm>
            <a:off x="107504" y="5362366"/>
            <a:ext cx="2067213" cy="1495634"/>
          </a:xfrm>
          <a:prstGeom prst="rect">
            <a:avLst/>
          </a:prstGeom>
        </p:spPr>
      </p:pic>
      <p:pic>
        <p:nvPicPr>
          <p:cNvPr id="7" name="図 6">
            <a:extLst>
              <a:ext uri="{FF2B5EF4-FFF2-40B4-BE49-F238E27FC236}">
                <a16:creationId xmlns:a16="http://schemas.microsoft.com/office/drawing/2014/main" id="{8BBD58B4-DAFE-A455-DFF9-E6676DB8D5AC}"/>
              </a:ext>
            </a:extLst>
          </p:cNvPr>
          <p:cNvPicPr>
            <a:picLocks noChangeAspect="1"/>
          </p:cNvPicPr>
          <p:nvPr/>
        </p:nvPicPr>
        <p:blipFill>
          <a:blip r:embed="rId4"/>
          <a:stretch>
            <a:fillRect/>
          </a:stretch>
        </p:blipFill>
        <p:spPr>
          <a:xfrm>
            <a:off x="2411760" y="5338932"/>
            <a:ext cx="1713367" cy="1519068"/>
          </a:xfrm>
          <a:prstGeom prst="rect">
            <a:avLst/>
          </a:prstGeom>
        </p:spPr>
      </p:pic>
      <p:pic>
        <p:nvPicPr>
          <p:cNvPr id="9" name="図 8">
            <a:extLst>
              <a:ext uri="{FF2B5EF4-FFF2-40B4-BE49-F238E27FC236}">
                <a16:creationId xmlns:a16="http://schemas.microsoft.com/office/drawing/2014/main" id="{D88B4805-49DB-6008-52AA-D670DEB5302C}"/>
              </a:ext>
            </a:extLst>
          </p:cNvPr>
          <p:cNvPicPr>
            <a:picLocks noChangeAspect="1"/>
          </p:cNvPicPr>
          <p:nvPr/>
        </p:nvPicPr>
        <p:blipFill>
          <a:blip r:embed="rId5"/>
          <a:stretch>
            <a:fillRect/>
          </a:stretch>
        </p:blipFill>
        <p:spPr>
          <a:xfrm>
            <a:off x="4572000" y="5338932"/>
            <a:ext cx="2392096" cy="1519068"/>
          </a:xfrm>
          <a:prstGeom prst="rect">
            <a:avLst/>
          </a:prstGeom>
        </p:spPr>
      </p:pic>
      <p:pic>
        <p:nvPicPr>
          <p:cNvPr id="11" name="図 10">
            <a:extLst>
              <a:ext uri="{FF2B5EF4-FFF2-40B4-BE49-F238E27FC236}">
                <a16:creationId xmlns:a16="http://schemas.microsoft.com/office/drawing/2014/main" id="{F5A15F3A-3332-20B5-C1FE-132A7C806793}"/>
              </a:ext>
            </a:extLst>
          </p:cNvPr>
          <p:cNvPicPr>
            <a:picLocks noChangeAspect="1"/>
          </p:cNvPicPr>
          <p:nvPr/>
        </p:nvPicPr>
        <p:blipFill>
          <a:blip r:embed="rId6"/>
          <a:stretch>
            <a:fillRect/>
          </a:stretch>
        </p:blipFill>
        <p:spPr>
          <a:xfrm>
            <a:off x="7387498" y="5362366"/>
            <a:ext cx="1582590" cy="1495634"/>
          </a:xfrm>
          <a:prstGeom prst="rect">
            <a:avLst/>
          </a:prstGeom>
        </p:spPr>
      </p:pic>
    </p:spTree>
    <p:extLst>
      <p:ext uri="{BB962C8B-B14F-4D97-AF65-F5344CB8AC3E}">
        <p14:creationId xmlns:p14="http://schemas.microsoft.com/office/powerpoint/2010/main" val="1503835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980728"/>
          </a:xfrm>
          <a:solidFill>
            <a:srgbClr val="FFC000">
              <a:alpha val="50000"/>
            </a:srgbClr>
          </a:solidFill>
        </p:spPr>
        <p:txBody>
          <a:bodyPr>
            <a:normAutofit/>
          </a:bodyPr>
          <a:lstStyle/>
          <a:p>
            <a:r>
              <a:rPr kumimoji="1" lang="ja-JP" altLang="en-US" dirty="0"/>
              <a:t>足場の歴史　　平安時代　丸太足場</a:t>
            </a:r>
          </a:p>
        </p:txBody>
      </p:sp>
      <p:sp>
        <p:nvSpPr>
          <p:cNvPr id="5" name="コンテンツ プレースホルダー 4"/>
          <p:cNvSpPr>
            <a:spLocks noGrp="1"/>
          </p:cNvSpPr>
          <p:nvPr>
            <p:ph idx="1"/>
          </p:nvPr>
        </p:nvSpPr>
        <p:spPr>
          <a:xfrm>
            <a:off x="107504" y="1052736"/>
            <a:ext cx="8928992" cy="5805263"/>
          </a:xfrm>
        </p:spPr>
        <p:txBody>
          <a:bodyPr>
            <a:normAutofit/>
          </a:bodyPr>
          <a:lstStyle/>
          <a:p>
            <a:pPr marL="0" indent="0" algn="ctr">
              <a:buNone/>
            </a:pPr>
            <a:r>
              <a:rPr lang="ja-JP" altLang="en-US" sz="4000" dirty="0"/>
              <a:t>平安時代　</a:t>
            </a:r>
            <a:r>
              <a:rPr lang="en-US" altLang="ja-JP" sz="4000" dirty="0"/>
              <a:t>9</a:t>
            </a:r>
            <a:r>
              <a:rPr lang="ja-JP" altLang="en-US" sz="4000" dirty="0"/>
              <a:t>世紀～</a:t>
            </a:r>
            <a:r>
              <a:rPr lang="en-US" altLang="ja-JP" sz="4000" dirty="0"/>
              <a:t>12</a:t>
            </a:r>
            <a:r>
              <a:rPr lang="ja-JP" altLang="en-US" sz="4000" dirty="0"/>
              <a:t>世紀</a:t>
            </a:r>
          </a:p>
          <a:p>
            <a:pPr marL="0" indent="0">
              <a:buNone/>
            </a:pPr>
            <a:r>
              <a:rPr lang="ja-JP" altLang="en-US" sz="2800" dirty="0"/>
              <a:t>「麻柱（あなない）」足場のように</a:t>
            </a:r>
            <a:r>
              <a:rPr lang="en-US" altLang="ja-JP" sz="2800" dirty="0"/>
              <a:t>'</a:t>
            </a:r>
            <a:r>
              <a:rPr lang="ja-JP" altLang="en-US" sz="2800" dirty="0"/>
              <a:t>高いところに登る</a:t>
            </a:r>
            <a:r>
              <a:rPr lang="en-US" altLang="ja-JP" sz="2800" dirty="0"/>
              <a:t>'</a:t>
            </a:r>
            <a:r>
              <a:rPr lang="ja-JP" altLang="en-US" sz="2800" dirty="0"/>
              <a:t>という意味で使われた。</a:t>
            </a:r>
          </a:p>
          <a:p>
            <a:pPr marL="0" indent="0">
              <a:buNone/>
            </a:pPr>
            <a:r>
              <a:rPr lang="ja-JP" altLang="en-US" sz="2800" dirty="0"/>
              <a:t>　この時代は足場のことを</a:t>
            </a:r>
            <a:r>
              <a:rPr lang="en-US" altLang="ja-JP" sz="2800" dirty="0"/>
              <a:t>‘</a:t>
            </a:r>
            <a:r>
              <a:rPr lang="ja-JP" altLang="en-US" sz="2800" dirty="0"/>
              <a:t>高いところに登る</a:t>
            </a:r>
            <a:r>
              <a:rPr lang="en-US" altLang="ja-JP" sz="2800" dirty="0"/>
              <a:t>’</a:t>
            </a:r>
            <a:r>
              <a:rPr lang="ja-JP" altLang="en-US" sz="2800" dirty="0"/>
              <a:t>という意味を持つ「麻柱（あなない）」ともいいました。</a:t>
            </a:r>
          </a:p>
          <a:p>
            <a:pPr marL="0" indent="0">
              <a:buNone/>
            </a:pPr>
            <a:r>
              <a:rPr lang="ja-JP" altLang="en-US" sz="2800" dirty="0"/>
              <a:t> 竹取物語の中でも 「竹取物語：～まめなる男二十人ばかり遣はして、</a:t>
            </a:r>
            <a:r>
              <a:rPr lang="ja-JP" altLang="en-US" sz="2800" dirty="0" err="1"/>
              <a:t>あなな</a:t>
            </a:r>
            <a:r>
              <a:rPr lang="ja-JP" altLang="en-US" sz="2800" dirty="0"/>
              <a:t>ひに上げすゑられたり。」＝「忠実な家来の男を二十人ばかり派遣して、高い足場を組んでその上に登らせた。」のように使われている。</a:t>
            </a:r>
          </a:p>
          <a:p>
            <a:pPr marL="0" indent="0">
              <a:buNone/>
            </a:pPr>
            <a:endParaRPr lang="ja-JP" altLang="en-US" sz="4000" dirty="0"/>
          </a:p>
          <a:p>
            <a:pPr marL="0" indent="0">
              <a:buNone/>
            </a:pPr>
            <a:endParaRPr kumimoji="1" lang="ja-JP" altLang="en-US" sz="4000" dirty="0"/>
          </a:p>
        </p:txBody>
      </p:sp>
    </p:spTree>
    <p:extLst>
      <p:ext uri="{BB962C8B-B14F-4D97-AF65-F5344CB8AC3E}">
        <p14:creationId xmlns:p14="http://schemas.microsoft.com/office/powerpoint/2010/main" val="2250793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1224136"/>
          </a:xfrm>
          <a:solidFill>
            <a:srgbClr val="FFC000">
              <a:alpha val="50000"/>
            </a:srgbClr>
          </a:solidFill>
        </p:spPr>
        <p:txBody>
          <a:bodyPr>
            <a:normAutofit fontScale="90000"/>
          </a:bodyPr>
          <a:lstStyle/>
          <a:p>
            <a:r>
              <a:rPr kumimoji="1" lang="ja-JP" altLang="en-US" dirty="0"/>
              <a:t>足場の歴史　　平成</a:t>
            </a:r>
            <a:r>
              <a:rPr kumimoji="1" lang="en-US" altLang="ja-JP" dirty="0"/>
              <a:t>21</a:t>
            </a:r>
            <a:r>
              <a:rPr kumimoji="1" lang="ja-JP" altLang="en-US" dirty="0"/>
              <a:t>年法改正</a:t>
            </a:r>
            <a:br>
              <a:rPr lang="en-US" altLang="ja-JP" dirty="0"/>
            </a:br>
            <a:r>
              <a:rPr lang="en-US" altLang="ja-JP" sz="3100" dirty="0"/>
              <a:t>2009</a:t>
            </a:r>
            <a:r>
              <a:rPr lang="ja-JP" altLang="en-US" sz="3100" dirty="0"/>
              <a:t>平成</a:t>
            </a:r>
            <a:r>
              <a:rPr lang="en-US" altLang="ja-JP" sz="3100" dirty="0"/>
              <a:t>21</a:t>
            </a:r>
            <a:r>
              <a:rPr lang="ja-JP" altLang="en-US" sz="3100" dirty="0"/>
              <a:t>年</a:t>
            </a:r>
            <a:r>
              <a:rPr lang="en-US" altLang="ja-JP" sz="3100" dirty="0"/>
              <a:t>6</a:t>
            </a:r>
            <a:r>
              <a:rPr lang="ja-JP" altLang="en-US" sz="3100" dirty="0"/>
              <a:t>月</a:t>
            </a:r>
            <a:r>
              <a:rPr lang="en-US" altLang="ja-JP" sz="3100" dirty="0"/>
              <a:t>1</a:t>
            </a:r>
            <a:r>
              <a:rPr lang="ja-JP" altLang="en-US" sz="3100" dirty="0"/>
              <a:t>日労働安全衛生規則の一部改正</a:t>
            </a:r>
            <a:endParaRPr kumimoji="1" lang="ja-JP" altLang="en-US" dirty="0"/>
          </a:p>
        </p:txBody>
      </p:sp>
      <p:sp>
        <p:nvSpPr>
          <p:cNvPr id="5" name="コンテンツ プレースホルダー 4"/>
          <p:cNvSpPr>
            <a:spLocks noGrp="1"/>
          </p:cNvSpPr>
          <p:nvPr>
            <p:ph idx="1"/>
          </p:nvPr>
        </p:nvSpPr>
        <p:spPr>
          <a:xfrm>
            <a:off x="107504" y="1556792"/>
            <a:ext cx="8928992" cy="5301207"/>
          </a:xfrm>
        </p:spPr>
        <p:txBody>
          <a:bodyPr>
            <a:normAutofit/>
          </a:bodyPr>
          <a:lstStyle/>
          <a:p>
            <a:r>
              <a:rPr lang="ja-JP" altLang="en-US" sz="2400" dirty="0"/>
              <a:t>「中さん等」とは、「高さ </a:t>
            </a:r>
            <a:r>
              <a:rPr lang="en-US" altLang="ja-JP" sz="2400" dirty="0"/>
              <a:t>35 </a:t>
            </a:r>
            <a:r>
              <a:rPr lang="ja-JP" altLang="en-US" sz="2400" dirty="0"/>
              <a:t>ｃｍ以上 </a:t>
            </a:r>
            <a:r>
              <a:rPr lang="en-US" altLang="ja-JP" sz="2400" dirty="0"/>
              <a:t>50 </a:t>
            </a:r>
            <a:r>
              <a:rPr lang="ja-JP" altLang="en-US" sz="2400" dirty="0"/>
              <a:t>ｃｍ以下のさん」 又は「これと同等以上の機能を有する設備」のことであり、後者には高さ </a:t>
            </a:r>
            <a:r>
              <a:rPr lang="en-US" altLang="ja-JP" sz="2400" dirty="0"/>
              <a:t>35 </a:t>
            </a:r>
            <a:r>
              <a:rPr lang="ja-JP" altLang="en-US" sz="2400" dirty="0"/>
              <a:t>センチ メートル以上の防音パネル、ネットフレーム及び金網があります。</a:t>
            </a:r>
            <a:endParaRPr lang="en-US" altLang="ja-JP" sz="2400" dirty="0"/>
          </a:p>
          <a:p>
            <a:r>
              <a:rPr lang="ja-JP" altLang="en-US" sz="2400" dirty="0"/>
              <a:t>「下さん等」とは、「高さ </a:t>
            </a:r>
            <a:r>
              <a:rPr lang="en-US" altLang="ja-JP" sz="2400" dirty="0"/>
              <a:t>15 </a:t>
            </a:r>
            <a:r>
              <a:rPr lang="ja-JP" altLang="en-US" sz="2400" dirty="0"/>
              <a:t>ｃｍ以上 </a:t>
            </a:r>
            <a:r>
              <a:rPr lang="en-US" altLang="ja-JP" sz="2400" dirty="0"/>
              <a:t>40 </a:t>
            </a:r>
            <a:r>
              <a:rPr lang="ja-JP" altLang="en-US" sz="2400" dirty="0"/>
              <a:t>ｃｍ以下のさん」「高さ </a:t>
            </a:r>
            <a:r>
              <a:rPr lang="en-US" altLang="ja-JP" sz="2400" dirty="0"/>
              <a:t>15 </a:t>
            </a:r>
            <a:r>
              <a:rPr lang="ja-JP" altLang="en-US" sz="2400" dirty="0"/>
              <a:t>ｃｍ以上の幅木」「これらと同等以上の機能を有する設備」のことであり、同 等以上の機能を有する設備には、高さ </a:t>
            </a:r>
            <a:r>
              <a:rPr lang="en-US" altLang="ja-JP" sz="2400" dirty="0"/>
              <a:t>15 </a:t>
            </a:r>
            <a:r>
              <a:rPr lang="ja-JP" altLang="en-US" sz="2400" dirty="0"/>
              <a:t>ｃｍ以上の防音パネル、ネットフレー ム及び金網があります。 </a:t>
            </a:r>
            <a:endParaRPr lang="en-US" altLang="ja-JP" sz="2400" dirty="0"/>
          </a:p>
          <a:p>
            <a:r>
              <a:rPr lang="ja-JP" altLang="en-US" sz="2400" dirty="0"/>
              <a:t>「手すりわく」とは、高さ </a:t>
            </a:r>
            <a:r>
              <a:rPr lang="en-US" altLang="ja-JP" sz="2400" dirty="0"/>
              <a:t>85 </a:t>
            </a:r>
            <a:r>
              <a:rPr lang="ja-JP" altLang="en-US" sz="2400" dirty="0"/>
              <a:t>ｃｍ以上の手すり及び高さ </a:t>
            </a:r>
            <a:r>
              <a:rPr lang="en-US" altLang="ja-JP" sz="2400" dirty="0"/>
              <a:t>35 </a:t>
            </a:r>
            <a:r>
              <a:rPr lang="ja-JP" altLang="en-US" sz="2400" dirty="0"/>
              <a:t>ｃｍ以 上 </a:t>
            </a:r>
            <a:r>
              <a:rPr lang="en-US" altLang="ja-JP" sz="2400" dirty="0"/>
              <a:t>50 </a:t>
            </a:r>
            <a:r>
              <a:rPr lang="ja-JP" altLang="en-US" sz="2400" dirty="0"/>
              <a:t>ｃｍ以下のさん又はこれと同等の機能を一体化させたものであって、わく 状の丈夫な側面防護部材のことです。</a:t>
            </a:r>
            <a:endParaRPr lang="en-US" altLang="ja-JP" sz="2400" dirty="0"/>
          </a:p>
          <a:p>
            <a:pPr marL="0" indent="0">
              <a:buNone/>
            </a:pPr>
            <a:endParaRPr lang="ja-JP" altLang="en-US" sz="4000" dirty="0"/>
          </a:p>
          <a:p>
            <a:pPr marL="0" indent="0">
              <a:buNone/>
            </a:pPr>
            <a:endParaRPr kumimoji="1" lang="ja-JP" altLang="en-US" sz="4000" dirty="0"/>
          </a:p>
        </p:txBody>
      </p:sp>
    </p:spTree>
    <p:extLst>
      <p:ext uri="{BB962C8B-B14F-4D97-AF65-F5344CB8AC3E}">
        <p14:creationId xmlns:p14="http://schemas.microsoft.com/office/powerpoint/2010/main" val="25963878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28074"/>
            <a:ext cx="9144000" cy="1224136"/>
          </a:xfrm>
          <a:solidFill>
            <a:srgbClr val="FFC000">
              <a:alpha val="50000"/>
            </a:srgbClr>
          </a:solidFill>
        </p:spPr>
        <p:txBody>
          <a:bodyPr>
            <a:normAutofit fontScale="90000"/>
          </a:bodyPr>
          <a:lstStyle/>
          <a:p>
            <a:r>
              <a:rPr kumimoji="1" lang="ja-JP" altLang="en-US" dirty="0"/>
              <a:t>足場の歴史　　平成</a:t>
            </a:r>
            <a:r>
              <a:rPr kumimoji="1" lang="en-US" altLang="ja-JP" dirty="0"/>
              <a:t>21</a:t>
            </a:r>
            <a:r>
              <a:rPr kumimoji="1" lang="ja-JP" altLang="en-US" dirty="0"/>
              <a:t>年法改正</a:t>
            </a:r>
            <a:br>
              <a:rPr lang="en-US" altLang="ja-JP" dirty="0"/>
            </a:br>
            <a:r>
              <a:rPr lang="en-US" altLang="ja-JP" sz="3100" dirty="0"/>
              <a:t>2009</a:t>
            </a:r>
            <a:r>
              <a:rPr lang="ja-JP" altLang="en-US" sz="3100" dirty="0"/>
              <a:t>平成</a:t>
            </a:r>
            <a:r>
              <a:rPr lang="en-US" altLang="ja-JP" sz="3100" dirty="0"/>
              <a:t>21</a:t>
            </a:r>
            <a:r>
              <a:rPr lang="ja-JP" altLang="en-US" sz="3100" dirty="0"/>
              <a:t>年</a:t>
            </a:r>
            <a:r>
              <a:rPr lang="en-US" altLang="ja-JP" sz="3100" dirty="0"/>
              <a:t>6</a:t>
            </a:r>
            <a:r>
              <a:rPr lang="ja-JP" altLang="en-US" sz="3100" dirty="0"/>
              <a:t>月</a:t>
            </a:r>
            <a:r>
              <a:rPr lang="en-US" altLang="ja-JP" sz="3100" dirty="0"/>
              <a:t>1</a:t>
            </a:r>
            <a:r>
              <a:rPr lang="ja-JP" altLang="en-US" sz="3100" dirty="0"/>
              <a:t>日労働安全衛生規則の一部改正</a:t>
            </a:r>
            <a:endParaRPr kumimoji="1" lang="ja-JP" altLang="en-US" dirty="0"/>
          </a:p>
        </p:txBody>
      </p:sp>
      <p:sp>
        <p:nvSpPr>
          <p:cNvPr id="5" name="コンテンツ プレースホルダー 4"/>
          <p:cNvSpPr>
            <a:spLocks noGrp="1"/>
          </p:cNvSpPr>
          <p:nvPr>
            <p:ph idx="1"/>
          </p:nvPr>
        </p:nvSpPr>
        <p:spPr>
          <a:xfrm>
            <a:off x="28140" y="1332494"/>
            <a:ext cx="8928992" cy="1224136"/>
          </a:xfrm>
        </p:spPr>
        <p:txBody>
          <a:bodyPr>
            <a:normAutofit/>
          </a:bodyPr>
          <a:lstStyle/>
          <a:p>
            <a:pPr marL="0" indent="0">
              <a:buNone/>
            </a:pPr>
            <a:r>
              <a:rPr lang="ja-JP" altLang="en-US" sz="2400" dirty="0"/>
              <a:t>「高さ </a:t>
            </a:r>
            <a:r>
              <a:rPr lang="en-US" altLang="ja-JP" sz="2400" dirty="0"/>
              <a:t>85 </a:t>
            </a:r>
            <a:r>
              <a:rPr lang="ja-JP" altLang="en-US" sz="2400" dirty="0"/>
              <a:t>ｃｍ以上の手すり」＋、「高さ </a:t>
            </a:r>
            <a:r>
              <a:rPr lang="en-US" altLang="ja-JP" sz="2400" dirty="0"/>
              <a:t>35 </a:t>
            </a:r>
            <a:r>
              <a:rPr lang="ja-JP" altLang="en-US" sz="2400" dirty="0"/>
              <a:t>ｃｍ以上 </a:t>
            </a:r>
            <a:r>
              <a:rPr lang="en-US" altLang="ja-JP" sz="2400" dirty="0"/>
              <a:t>50 </a:t>
            </a:r>
            <a:r>
              <a:rPr lang="ja-JP" altLang="en-US" sz="2400" dirty="0"/>
              <a:t>ｃｍ以下の中さん」 ＋物体の落下防止措置として、</a:t>
            </a:r>
            <a:r>
              <a:rPr lang="ja-JP" altLang="en-US" sz="2400" b="1" dirty="0">
                <a:highlight>
                  <a:srgbClr val="FFFF00"/>
                </a:highlight>
              </a:rPr>
              <a:t>「幅木」「メッシュシート」「防網」</a:t>
            </a:r>
            <a:r>
              <a:rPr lang="ja-JP" altLang="en-US" sz="2400" dirty="0"/>
              <a:t>の設置等が必 要になりました。 </a:t>
            </a:r>
            <a:endParaRPr lang="ja-JP" altLang="en-US" sz="4000" dirty="0"/>
          </a:p>
          <a:p>
            <a:pPr marL="0" indent="0">
              <a:buNone/>
            </a:pPr>
            <a:endParaRPr kumimoji="1" lang="ja-JP" altLang="en-US" sz="4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0" y="2636914"/>
            <a:ext cx="9132968" cy="419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44996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2767"/>
            <a:ext cx="9144000" cy="1224136"/>
          </a:xfrm>
          <a:solidFill>
            <a:srgbClr val="FFC000">
              <a:alpha val="50000"/>
            </a:srgbClr>
          </a:solidFill>
        </p:spPr>
        <p:txBody>
          <a:bodyPr>
            <a:normAutofit fontScale="90000"/>
          </a:bodyPr>
          <a:lstStyle/>
          <a:p>
            <a:r>
              <a:rPr kumimoji="1" lang="ja-JP" altLang="en-US" dirty="0"/>
              <a:t>足場の歴史　　平成</a:t>
            </a:r>
            <a:r>
              <a:rPr kumimoji="1" lang="en-US" altLang="ja-JP" dirty="0"/>
              <a:t>21</a:t>
            </a:r>
            <a:r>
              <a:rPr kumimoji="1" lang="ja-JP" altLang="en-US" dirty="0"/>
              <a:t>年法改正</a:t>
            </a:r>
            <a:br>
              <a:rPr lang="en-US" altLang="ja-JP" dirty="0"/>
            </a:br>
            <a:r>
              <a:rPr lang="en-US" altLang="ja-JP" sz="3100" dirty="0"/>
              <a:t>2009</a:t>
            </a:r>
            <a:r>
              <a:rPr lang="ja-JP" altLang="en-US" sz="3100" dirty="0"/>
              <a:t>平成</a:t>
            </a:r>
            <a:r>
              <a:rPr lang="en-US" altLang="ja-JP" sz="3100" dirty="0"/>
              <a:t>21</a:t>
            </a:r>
            <a:r>
              <a:rPr lang="ja-JP" altLang="en-US" sz="3100" dirty="0"/>
              <a:t>年</a:t>
            </a:r>
            <a:r>
              <a:rPr lang="en-US" altLang="ja-JP" sz="3100" dirty="0"/>
              <a:t>6</a:t>
            </a:r>
            <a:r>
              <a:rPr lang="ja-JP" altLang="en-US" sz="3100" dirty="0"/>
              <a:t>月</a:t>
            </a:r>
            <a:r>
              <a:rPr lang="en-US" altLang="ja-JP" sz="3100" dirty="0"/>
              <a:t>1</a:t>
            </a:r>
            <a:r>
              <a:rPr lang="ja-JP" altLang="en-US" sz="3100" dirty="0"/>
              <a:t>日労働安全衛生規則の一部改正</a:t>
            </a:r>
            <a:endParaRPr kumimoji="1" lang="ja-JP" altLang="en-US" dirty="0"/>
          </a:p>
        </p:txBody>
      </p:sp>
      <p:sp>
        <p:nvSpPr>
          <p:cNvPr id="2" name="コンテンツ プレースホルダー 1"/>
          <p:cNvSpPr>
            <a:spLocks noGrp="1"/>
          </p:cNvSpPr>
          <p:nvPr>
            <p:ph idx="1"/>
          </p:nvPr>
        </p:nvSpPr>
        <p:spPr/>
        <p:txBody>
          <a:bodyPr/>
          <a:lstStyle/>
          <a:p>
            <a:endParaRPr kumimoji="1" lang="ja-JP" alt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 y="1221369"/>
            <a:ext cx="9143770" cy="5593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28345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11560" y="188640"/>
            <a:ext cx="8229600" cy="1080120"/>
          </a:xfrm>
          <a:solidFill>
            <a:srgbClr val="FFC000">
              <a:alpha val="50000"/>
            </a:srgbClr>
          </a:solidFill>
        </p:spPr>
        <p:txBody>
          <a:bodyPr>
            <a:normAutofit fontScale="90000"/>
          </a:bodyPr>
          <a:lstStyle/>
          <a:p>
            <a:r>
              <a:rPr kumimoji="1" lang="ja-JP" altLang="en-US" dirty="0"/>
              <a:t>足場の歴史　　平成</a:t>
            </a:r>
            <a:r>
              <a:rPr kumimoji="1" lang="en-US" altLang="ja-JP" dirty="0"/>
              <a:t>21</a:t>
            </a:r>
            <a:r>
              <a:rPr kumimoji="1" lang="ja-JP" altLang="en-US" dirty="0"/>
              <a:t>年法改正</a:t>
            </a:r>
            <a:br>
              <a:rPr lang="en-US" altLang="ja-JP" dirty="0"/>
            </a:br>
            <a:r>
              <a:rPr lang="en-US" altLang="ja-JP" sz="3100" dirty="0"/>
              <a:t>2009</a:t>
            </a:r>
            <a:r>
              <a:rPr lang="ja-JP" altLang="en-US" sz="3100" dirty="0"/>
              <a:t>平成</a:t>
            </a:r>
            <a:r>
              <a:rPr lang="en-US" altLang="ja-JP" sz="3100" dirty="0"/>
              <a:t>21</a:t>
            </a:r>
            <a:r>
              <a:rPr lang="ja-JP" altLang="en-US" sz="3100" dirty="0"/>
              <a:t>年</a:t>
            </a:r>
            <a:r>
              <a:rPr lang="en-US" altLang="ja-JP" sz="3100" dirty="0"/>
              <a:t>6</a:t>
            </a:r>
            <a:r>
              <a:rPr lang="ja-JP" altLang="en-US" sz="3100" dirty="0"/>
              <a:t>月</a:t>
            </a:r>
            <a:r>
              <a:rPr lang="en-US" altLang="ja-JP" sz="3100" dirty="0"/>
              <a:t>1</a:t>
            </a:r>
            <a:r>
              <a:rPr lang="ja-JP" altLang="en-US" sz="3100" dirty="0"/>
              <a:t>日労働安全衛生規則の一部改正</a:t>
            </a:r>
            <a:endParaRPr kumimoji="1" lang="ja-JP" altLang="en-US" dirty="0"/>
          </a:p>
        </p:txBody>
      </p:sp>
      <p:sp>
        <p:nvSpPr>
          <p:cNvPr id="2" name="コンテンツ プレースホルダー 1"/>
          <p:cNvSpPr>
            <a:spLocks noGrp="1"/>
          </p:cNvSpPr>
          <p:nvPr>
            <p:ph idx="1"/>
          </p:nvPr>
        </p:nvSpPr>
        <p:spPr>
          <a:xfrm>
            <a:off x="0" y="1268760"/>
            <a:ext cx="9144000" cy="5589240"/>
          </a:xfrm>
        </p:spPr>
        <p:txBody>
          <a:bodyPr>
            <a:noAutofit/>
          </a:bodyPr>
          <a:lstStyle/>
          <a:p>
            <a:pPr marL="0" indent="0">
              <a:buNone/>
            </a:pPr>
            <a:r>
              <a:rPr lang="en-US" altLang="ja-JP" sz="2800" dirty="0"/>
              <a:t>Ⅱ </a:t>
            </a:r>
            <a:r>
              <a:rPr lang="ja-JP" altLang="en-US" sz="2800" dirty="0"/>
              <a:t>足場の安全点検等の充実 </a:t>
            </a:r>
            <a:endParaRPr lang="en-US" altLang="ja-JP" sz="2800" dirty="0"/>
          </a:p>
          <a:p>
            <a:pPr marL="0" indent="0">
              <a:buNone/>
            </a:pPr>
            <a:r>
              <a:rPr lang="ja-JP" altLang="en-US" sz="2400" dirty="0"/>
              <a:t>（ア） </a:t>
            </a:r>
            <a:r>
              <a:rPr lang="ja-JP" altLang="en-US" sz="2400" b="1" dirty="0"/>
              <a:t>足場の点検</a:t>
            </a:r>
            <a:r>
              <a:rPr lang="ja-JP" altLang="en-US" sz="2400" dirty="0"/>
              <a:t>等（安衛則第５６７条、第５６８条） </a:t>
            </a:r>
            <a:endParaRPr lang="en-US" altLang="ja-JP" sz="2400" dirty="0"/>
          </a:p>
          <a:p>
            <a:pPr marL="0" indent="0">
              <a:buNone/>
            </a:pPr>
            <a:r>
              <a:rPr lang="ja-JP" altLang="en-US" sz="2400" dirty="0"/>
              <a:t>（イ） </a:t>
            </a:r>
            <a:r>
              <a:rPr lang="ja-JP" altLang="en-US" sz="2400" b="1" dirty="0"/>
              <a:t>作業構台の点検</a:t>
            </a:r>
            <a:r>
              <a:rPr lang="ja-JP" altLang="en-US" sz="2400" dirty="0"/>
              <a:t>等（安衛則第５７５条の８） </a:t>
            </a:r>
          </a:p>
          <a:p>
            <a:pPr marL="714375" indent="-357188">
              <a:buFont typeface="+mj-lt"/>
              <a:buAutoNum type="arabicPeriod"/>
            </a:pPr>
            <a:r>
              <a:rPr lang="ja-JP" altLang="en-US" sz="2400" dirty="0"/>
              <a:t>墜落防止設備の</a:t>
            </a:r>
            <a:r>
              <a:rPr lang="ja-JP" altLang="en-US" sz="2400" b="1" dirty="0"/>
              <a:t>取りはずしの有無</a:t>
            </a:r>
            <a:r>
              <a:rPr lang="ja-JP" altLang="en-US" sz="2400" dirty="0"/>
              <a:t>等の作業開始前点検</a:t>
            </a:r>
            <a:endParaRPr lang="en-US" altLang="ja-JP" sz="2400" dirty="0"/>
          </a:p>
          <a:p>
            <a:pPr marL="714375" indent="-357188">
              <a:buFont typeface="+mj-lt"/>
              <a:buAutoNum type="arabicPeriod"/>
            </a:pPr>
            <a:r>
              <a:rPr lang="ja-JP" altLang="en-US" sz="2400" dirty="0"/>
              <a:t> 悪天候（強風、大雨、大雪等の悪天候・中震以上の地震）や足場の組立て・解体・変更後に、墜落落下防止設備の</a:t>
            </a:r>
            <a:r>
              <a:rPr lang="ja-JP" altLang="en-US" sz="2400" b="1" dirty="0"/>
              <a:t>取りはずしの有無</a:t>
            </a:r>
            <a:r>
              <a:rPr lang="ja-JP" altLang="en-US" sz="2400" dirty="0"/>
              <a:t>等の点検</a:t>
            </a:r>
            <a:endParaRPr lang="en-US" altLang="ja-JP" sz="2400" dirty="0"/>
          </a:p>
          <a:p>
            <a:pPr marL="714375" indent="-357188">
              <a:buFont typeface="+mj-lt"/>
              <a:buAutoNum type="arabicPeriod"/>
            </a:pPr>
            <a:r>
              <a:rPr lang="ja-JP" altLang="en-US" sz="2400" b="1" dirty="0"/>
              <a:t>点検結果等を記録</a:t>
            </a:r>
            <a:r>
              <a:rPr lang="ja-JP" altLang="en-US" sz="2400" dirty="0"/>
              <a:t>し作業終了までの間、保存することとされました。    </a:t>
            </a:r>
          </a:p>
        </p:txBody>
      </p:sp>
    </p:spTree>
    <p:extLst>
      <p:ext uri="{BB962C8B-B14F-4D97-AF65-F5344CB8AC3E}">
        <p14:creationId xmlns:p14="http://schemas.microsoft.com/office/powerpoint/2010/main" val="7305774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08504" cy="966738"/>
          </a:xfrm>
          <a:solidFill>
            <a:srgbClr val="FFC000">
              <a:alpha val="50000"/>
            </a:srgbClr>
          </a:solidFill>
        </p:spPr>
        <p:txBody>
          <a:bodyPr>
            <a:normAutofit/>
          </a:bodyPr>
          <a:lstStyle/>
          <a:p>
            <a:r>
              <a:rPr kumimoji="1" lang="ja-JP" altLang="en-US" dirty="0"/>
              <a:t>足場の歴史　　平成</a:t>
            </a:r>
            <a:r>
              <a:rPr kumimoji="1" lang="en-US" altLang="ja-JP" dirty="0"/>
              <a:t>27</a:t>
            </a:r>
            <a:r>
              <a:rPr kumimoji="1" lang="ja-JP" altLang="en-US" dirty="0"/>
              <a:t>年法改正</a:t>
            </a:r>
          </a:p>
        </p:txBody>
      </p:sp>
      <p:sp>
        <p:nvSpPr>
          <p:cNvPr id="2" name="コンテンツ プレースホルダー 1">
            <a:extLst>
              <a:ext uri="{FF2B5EF4-FFF2-40B4-BE49-F238E27FC236}">
                <a16:creationId xmlns:a16="http://schemas.microsoft.com/office/drawing/2014/main" id="{C560537E-7C76-3847-F98C-F9848E3F5110}"/>
              </a:ext>
            </a:extLst>
          </p:cNvPr>
          <p:cNvSpPr>
            <a:spLocks noGrp="1"/>
          </p:cNvSpPr>
          <p:nvPr>
            <p:ph idx="1"/>
          </p:nvPr>
        </p:nvSpPr>
        <p:spPr>
          <a:xfrm>
            <a:off x="0" y="884219"/>
            <a:ext cx="6012160" cy="4525963"/>
          </a:xfrm>
        </p:spPr>
        <p:txBody>
          <a:bodyPr>
            <a:normAutofit/>
          </a:bodyPr>
          <a:lstStyle/>
          <a:p>
            <a:pPr marL="0" indent="0">
              <a:buNone/>
            </a:pPr>
            <a:r>
              <a:rPr kumimoji="1" lang="ja-JP" altLang="en-US" sz="2400" dirty="0"/>
              <a:t>平成</a:t>
            </a:r>
            <a:r>
              <a:rPr kumimoji="1" lang="en-US" altLang="ja-JP" sz="2400" dirty="0"/>
              <a:t>21</a:t>
            </a:r>
            <a:r>
              <a:rPr kumimoji="1" lang="ja-JP" altLang="en-US" sz="2400" dirty="0"/>
              <a:t>年に墜落災害防止のために足場規制を改正したのに、</a:t>
            </a:r>
            <a:r>
              <a:rPr lang="ja-JP" altLang="en-US" sz="2400" dirty="0"/>
              <a:t>足場からの墜落災害は、平成</a:t>
            </a:r>
            <a:r>
              <a:rPr lang="en-US" altLang="ja-JP" sz="2400" dirty="0"/>
              <a:t>22</a:t>
            </a:r>
            <a:r>
              <a:rPr lang="ja-JP" altLang="en-US" sz="2400" dirty="0"/>
              <a:t>年まで減少してきたのに、</a:t>
            </a:r>
            <a:endParaRPr lang="en-US" altLang="ja-JP" sz="2400" dirty="0"/>
          </a:p>
          <a:p>
            <a:pPr marL="0" indent="0">
              <a:buNone/>
            </a:pPr>
            <a:r>
              <a:rPr kumimoji="1" lang="ja-JP" altLang="en-US" sz="2400" dirty="0"/>
              <a:t>平成</a:t>
            </a:r>
            <a:r>
              <a:rPr kumimoji="1" lang="en-US" altLang="ja-JP" sz="2400" dirty="0"/>
              <a:t>23</a:t>
            </a:r>
            <a:r>
              <a:rPr kumimoji="1" lang="ja-JP" altLang="en-US" sz="2400" dirty="0"/>
              <a:t>年から</a:t>
            </a:r>
            <a:r>
              <a:rPr kumimoji="1" lang="en-US" altLang="ja-JP" sz="2400" dirty="0"/>
              <a:t>3</a:t>
            </a:r>
            <a:r>
              <a:rPr kumimoji="1" lang="ja-JP" altLang="en-US" sz="2400" dirty="0"/>
              <a:t>年連続で増加しました。</a:t>
            </a:r>
          </a:p>
        </p:txBody>
      </p:sp>
      <p:pic>
        <p:nvPicPr>
          <p:cNvPr id="3" name="図 2">
            <a:extLst>
              <a:ext uri="{FF2B5EF4-FFF2-40B4-BE49-F238E27FC236}">
                <a16:creationId xmlns:a16="http://schemas.microsoft.com/office/drawing/2014/main" id="{9F802C22-7DBD-D8CB-51E3-E17B70C18E07}"/>
              </a:ext>
            </a:extLst>
          </p:cNvPr>
          <p:cNvPicPr>
            <a:picLocks noChangeAspect="1"/>
          </p:cNvPicPr>
          <p:nvPr/>
        </p:nvPicPr>
        <p:blipFill>
          <a:blip r:embed="rId2"/>
          <a:stretch>
            <a:fillRect/>
          </a:stretch>
        </p:blipFill>
        <p:spPr>
          <a:xfrm>
            <a:off x="256095" y="2515547"/>
            <a:ext cx="8132329" cy="4238131"/>
          </a:xfrm>
          <a:prstGeom prst="rect">
            <a:avLst/>
          </a:prstGeom>
        </p:spPr>
      </p:pic>
      <p:pic>
        <p:nvPicPr>
          <p:cNvPr id="5" name="図 4">
            <a:extLst>
              <a:ext uri="{FF2B5EF4-FFF2-40B4-BE49-F238E27FC236}">
                <a16:creationId xmlns:a16="http://schemas.microsoft.com/office/drawing/2014/main" id="{B1A8D07E-943E-B2A2-5E0D-D3628C963C0B}"/>
              </a:ext>
            </a:extLst>
          </p:cNvPr>
          <p:cNvPicPr>
            <a:picLocks noChangeAspect="1"/>
          </p:cNvPicPr>
          <p:nvPr/>
        </p:nvPicPr>
        <p:blipFill>
          <a:blip r:embed="rId3"/>
          <a:stretch>
            <a:fillRect/>
          </a:stretch>
        </p:blipFill>
        <p:spPr>
          <a:xfrm>
            <a:off x="6804248" y="966739"/>
            <a:ext cx="2276207" cy="1754735"/>
          </a:xfrm>
          <a:prstGeom prst="rect">
            <a:avLst/>
          </a:prstGeom>
        </p:spPr>
      </p:pic>
    </p:spTree>
    <p:extLst>
      <p:ext uri="{BB962C8B-B14F-4D97-AF65-F5344CB8AC3E}">
        <p14:creationId xmlns:p14="http://schemas.microsoft.com/office/powerpoint/2010/main" val="20775165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ED6B258-F61D-FDC2-4DE1-84CF7453EF2A}"/>
              </a:ext>
            </a:extLst>
          </p:cNvPr>
          <p:cNvPicPr>
            <a:picLocks noChangeAspect="1"/>
          </p:cNvPicPr>
          <p:nvPr/>
        </p:nvPicPr>
        <p:blipFill>
          <a:blip r:embed="rId2"/>
          <a:stretch>
            <a:fillRect/>
          </a:stretch>
        </p:blipFill>
        <p:spPr>
          <a:xfrm>
            <a:off x="0" y="0"/>
            <a:ext cx="3277057" cy="2838846"/>
          </a:xfrm>
          <a:prstGeom prst="rect">
            <a:avLst/>
          </a:prstGeom>
        </p:spPr>
      </p:pic>
      <p:pic>
        <p:nvPicPr>
          <p:cNvPr id="11" name="コンテンツ プレースホルダー 10">
            <a:extLst>
              <a:ext uri="{FF2B5EF4-FFF2-40B4-BE49-F238E27FC236}">
                <a16:creationId xmlns:a16="http://schemas.microsoft.com/office/drawing/2014/main" id="{C1025A24-AD12-5FF2-1505-28A1B93374F2}"/>
              </a:ext>
            </a:extLst>
          </p:cNvPr>
          <p:cNvPicPr>
            <a:picLocks noGrp="1" noChangeAspect="1"/>
          </p:cNvPicPr>
          <p:nvPr>
            <p:ph idx="1"/>
          </p:nvPr>
        </p:nvPicPr>
        <p:blipFill>
          <a:blip r:embed="rId3"/>
          <a:stretch>
            <a:fillRect/>
          </a:stretch>
        </p:blipFill>
        <p:spPr>
          <a:xfrm>
            <a:off x="5364088" y="0"/>
            <a:ext cx="3696216" cy="2753109"/>
          </a:xfrm>
        </p:spPr>
      </p:pic>
      <p:pic>
        <p:nvPicPr>
          <p:cNvPr id="13" name="図 12">
            <a:extLst>
              <a:ext uri="{FF2B5EF4-FFF2-40B4-BE49-F238E27FC236}">
                <a16:creationId xmlns:a16="http://schemas.microsoft.com/office/drawing/2014/main" id="{0AE5E26B-7DF5-AF5A-039A-BE6A667CA1FB}"/>
              </a:ext>
            </a:extLst>
          </p:cNvPr>
          <p:cNvPicPr>
            <a:picLocks noChangeAspect="1"/>
          </p:cNvPicPr>
          <p:nvPr/>
        </p:nvPicPr>
        <p:blipFill>
          <a:blip r:embed="rId4"/>
          <a:stretch>
            <a:fillRect/>
          </a:stretch>
        </p:blipFill>
        <p:spPr>
          <a:xfrm>
            <a:off x="8420" y="4019155"/>
            <a:ext cx="3781953" cy="2781688"/>
          </a:xfrm>
          <a:prstGeom prst="rect">
            <a:avLst/>
          </a:prstGeom>
        </p:spPr>
      </p:pic>
      <p:sp>
        <p:nvSpPr>
          <p:cNvPr id="15" name="テキスト ボックス 14">
            <a:extLst>
              <a:ext uri="{FF2B5EF4-FFF2-40B4-BE49-F238E27FC236}">
                <a16:creationId xmlns:a16="http://schemas.microsoft.com/office/drawing/2014/main" id="{507D68A3-C739-1EB4-A990-EFE1F8B675CF}"/>
              </a:ext>
            </a:extLst>
          </p:cNvPr>
          <p:cNvSpPr txBox="1"/>
          <p:nvPr/>
        </p:nvSpPr>
        <p:spPr>
          <a:xfrm>
            <a:off x="1043608" y="3284984"/>
            <a:ext cx="2651670" cy="923330"/>
          </a:xfrm>
          <a:prstGeom prst="rect">
            <a:avLst/>
          </a:prstGeom>
          <a:noFill/>
        </p:spPr>
        <p:txBody>
          <a:bodyPr wrap="square">
            <a:spAutoFit/>
          </a:bodyPr>
          <a:lstStyle/>
          <a:p>
            <a:r>
              <a:rPr lang="ja-JP" altLang="en-US" dirty="0"/>
              <a:t>高速道路の側面壁にボルト接合されたブラケット足場とともに地面へ落下</a:t>
            </a:r>
          </a:p>
        </p:txBody>
      </p:sp>
      <p:sp>
        <p:nvSpPr>
          <p:cNvPr id="17" name="テキスト ボックス 16">
            <a:extLst>
              <a:ext uri="{FF2B5EF4-FFF2-40B4-BE49-F238E27FC236}">
                <a16:creationId xmlns:a16="http://schemas.microsoft.com/office/drawing/2014/main" id="{34DE1FB8-3F1D-7AED-DE17-D4CFFAF00F17}"/>
              </a:ext>
            </a:extLst>
          </p:cNvPr>
          <p:cNvSpPr txBox="1"/>
          <p:nvPr/>
        </p:nvSpPr>
        <p:spPr>
          <a:xfrm>
            <a:off x="3923928" y="1840932"/>
            <a:ext cx="3150096" cy="1200329"/>
          </a:xfrm>
          <a:prstGeom prst="rect">
            <a:avLst/>
          </a:prstGeom>
          <a:noFill/>
        </p:spPr>
        <p:txBody>
          <a:bodyPr wrap="square">
            <a:spAutoFit/>
          </a:bodyPr>
          <a:lstStyle/>
          <a:p>
            <a:r>
              <a:rPr lang="ja-JP" altLang="en-US" dirty="0"/>
              <a:t>うま足場を利用した天井の塗装作業中、過荷重のため足場板が折れ、足場から作業者</a:t>
            </a:r>
            <a:r>
              <a:rPr lang="en-US" altLang="ja-JP" dirty="0"/>
              <a:t>4</a:t>
            </a:r>
            <a:r>
              <a:rPr lang="ja-JP" altLang="en-US" dirty="0"/>
              <a:t>名が墜落した</a:t>
            </a:r>
          </a:p>
        </p:txBody>
      </p:sp>
      <p:sp>
        <p:nvSpPr>
          <p:cNvPr id="19" name="テキスト ボックス 18">
            <a:extLst>
              <a:ext uri="{FF2B5EF4-FFF2-40B4-BE49-F238E27FC236}">
                <a16:creationId xmlns:a16="http://schemas.microsoft.com/office/drawing/2014/main" id="{A8B9E203-A77E-831F-1CB1-0085C4B92C75}"/>
              </a:ext>
            </a:extLst>
          </p:cNvPr>
          <p:cNvSpPr txBox="1"/>
          <p:nvPr/>
        </p:nvSpPr>
        <p:spPr>
          <a:xfrm>
            <a:off x="2564905" y="-18738"/>
            <a:ext cx="2430016" cy="646331"/>
          </a:xfrm>
          <a:prstGeom prst="rect">
            <a:avLst/>
          </a:prstGeom>
          <a:noFill/>
        </p:spPr>
        <p:txBody>
          <a:bodyPr wrap="square">
            <a:spAutoFit/>
          </a:bodyPr>
          <a:lstStyle/>
          <a:p>
            <a:r>
              <a:rPr lang="ja-JP" altLang="en-US" dirty="0"/>
              <a:t>屋根葺き工事中、足場板とともに墜落</a:t>
            </a:r>
          </a:p>
        </p:txBody>
      </p:sp>
      <p:sp>
        <p:nvSpPr>
          <p:cNvPr id="21" name="テキスト ボックス 20">
            <a:extLst>
              <a:ext uri="{FF2B5EF4-FFF2-40B4-BE49-F238E27FC236}">
                <a16:creationId xmlns:a16="http://schemas.microsoft.com/office/drawing/2014/main" id="{34358EF6-D5F9-9CDB-A50C-51D31F35C7B5}"/>
              </a:ext>
            </a:extLst>
          </p:cNvPr>
          <p:cNvSpPr txBox="1"/>
          <p:nvPr/>
        </p:nvSpPr>
        <p:spPr>
          <a:xfrm>
            <a:off x="2286000" y="3219396"/>
            <a:ext cx="4572000" cy="369332"/>
          </a:xfrm>
          <a:prstGeom prst="rect">
            <a:avLst/>
          </a:prstGeom>
          <a:noFill/>
        </p:spPr>
        <p:txBody>
          <a:bodyPr wrap="square">
            <a:spAutoFit/>
          </a:bodyPr>
          <a:lstStyle/>
          <a:p>
            <a:pPr algn="ctr"/>
            <a:r>
              <a:rPr lang="ja-JP" altLang="en-US" b="1" i="0" dirty="0">
                <a:solidFill>
                  <a:srgbClr val="FFFFFF"/>
                </a:solidFill>
                <a:effectLst/>
                <a:latin typeface="Noto Sans JP" panose="020B0200000000000000" pitchFamily="50" charset="-128"/>
                <a:ea typeface="Noto Sans JP" panose="020B0200000000000000" pitchFamily="50" charset="-128"/>
              </a:rPr>
              <a:t>屋根葺き工事中、足場板とともに墜落</a:t>
            </a:r>
          </a:p>
        </p:txBody>
      </p:sp>
      <p:pic>
        <p:nvPicPr>
          <p:cNvPr id="23" name="図 22">
            <a:extLst>
              <a:ext uri="{FF2B5EF4-FFF2-40B4-BE49-F238E27FC236}">
                <a16:creationId xmlns:a16="http://schemas.microsoft.com/office/drawing/2014/main" id="{56D5C1AD-D3CF-8790-D9DF-41919E320DC2}"/>
              </a:ext>
            </a:extLst>
          </p:cNvPr>
          <p:cNvPicPr>
            <a:picLocks noChangeAspect="1"/>
          </p:cNvPicPr>
          <p:nvPr/>
        </p:nvPicPr>
        <p:blipFill>
          <a:blip r:embed="rId5"/>
          <a:stretch>
            <a:fillRect/>
          </a:stretch>
        </p:blipFill>
        <p:spPr>
          <a:xfrm>
            <a:off x="5364088" y="3966448"/>
            <a:ext cx="3715268" cy="2886478"/>
          </a:xfrm>
          <a:prstGeom prst="rect">
            <a:avLst/>
          </a:prstGeom>
        </p:spPr>
      </p:pic>
      <p:sp>
        <p:nvSpPr>
          <p:cNvPr id="25" name="テキスト ボックス 24">
            <a:extLst>
              <a:ext uri="{FF2B5EF4-FFF2-40B4-BE49-F238E27FC236}">
                <a16:creationId xmlns:a16="http://schemas.microsoft.com/office/drawing/2014/main" id="{E0A5B154-66E4-0C5F-EBB6-6D12413D93BC}"/>
              </a:ext>
            </a:extLst>
          </p:cNvPr>
          <p:cNvSpPr txBox="1"/>
          <p:nvPr/>
        </p:nvSpPr>
        <p:spPr>
          <a:xfrm>
            <a:off x="5646674" y="3372824"/>
            <a:ext cx="3150096" cy="646331"/>
          </a:xfrm>
          <a:prstGeom prst="rect">
            <a:avLst/>
          </a:prstGeom>
          <a:noFill/>
        </p:spPr>
        <p:txBody>
          <a:bodyPr wrap="square">
            <a:spAutoFit/>
          </a:bodyPr>
          <a:lstStyle/>
          <a:p>
            <a:r>
              <a:rPr lang="ja-JP" altLang="en-US" dirty="0"/>
              <a:t>体育館の建設中に</a:t>
            </a:r>
            <a:r>
              <a:rPr lang="en-US" altLang="ja-JP" dirty="0"/>
              <a:t>7</a:t>
            </a:r>
            <a:r>
              <a:rPr lang="ja-JP" altLang="en-US" dirty="0"/>
              <a:t>段枠組み足場上から墜落</a:t>
            </a:r>
          </a:p>
        </p:txBody>
      </p:sp>
    </p:spTree>
    <p:extLst>
      <p:ext uri="{BB962C8B-B14F-4D97-AF65-F5344CB8AC3E}">
        <p14:creationId xmlns:p14="http://schemas.microsoft.com/office/powerpoint/2010/main" val="10786884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F659D3E-8389-9091-4255-FB3E59A85178}"/>
              </a:ext>
            </a:extLst>
          </p:cNvPr>
          <p:cNvPicPr>
            <a:picLocks noChangeAspect="1"/>
          </p:cNvPicPr>
          <p:nvPr/>
        </p:nvPicPr>
        <p:blipFill>
          <a:blip r:embed="rId2"/>
          <a:stretch>
            <a:fillRect/>
          </a:stretch>
        </p:blipFill>
        <p:spPr>
          <a:xfrm>
            <a:off x="0" y="0"/>
            <a:ext cx="3610479" cy="2743583"/>
          </a:xfrm>
          <a:prstGeom prst="rect">
            <a:avLst/>
          </a:prstGeom>
        </p:spPr>
      </p:pic>
      <p:sp>
        <p:nvSpPr>
          <p:cNvPr id="7" name="テキスト ボックス 6">
            <a:extLst>
              <a:ext uri="{FF2B5EF4-FFF2-40B4-BE49-F238E27FC236}">
                <a16:creationId xmlns:a16="http://schemas.microsoft.com/office/drawing/2014/main" id="{AF326B95-F0C1-EA3A-2A7E-BC6F3A92F114}"/>
              </a:ext>
            </a:extLst>
          </p:cNvPr>
          <p:cNvSpPr txBox="1"/>
          <p:nvPr/>
        </p:nvSpPr>
        <p:spPr>
          <a:xfrm>
            <a:off x="0" y="2741479"/>
            <a:ext cx="3491880" cy="646331"/>
          </a:xfrm>
          <a:prstGeom prst="rect">
            <a:avLst/>
          </a:prstGeom>
          <a:noFill/>
        </p:spPr>
        <p:txBody>
          <a:bodyPr wrap="square">
            <a:spAutoFit/>
          </a:bodyPr>
          <a:lstStyle/>
          <a:p>
            <a:r>
              <a:rPr lang="ja-JP" altLang="en-US" dirty="0"/>
              <a:t>病院の渡り廊下の塗装中に足場から墜落</a:t>
            </a:r>
          </a:p>
        </p:txBody>
      </p:sp>
      <p:pic>
        <p:nvPicPr>
          <p:cNvPr id="9" name="図 8">
            <a:extLst>
              <a:ext uri="{FF2B5EF4-FFF2-40B4-BE49-F238E27FC236}">
                <a16:creationId xmlns:a16="http://schemas.microsoft.com/office/drawing/2014/main" id="{4C4DBF09-506C-C66C-6EF6-4E81F149FA7E}"/>
              </a:ext>
            </a:extLst>
          </p:cNvPr>
          <p:cNvPicPr>
            <a:picLocks noChangeAspect="1"/>
          </p:cNvPicPr>
          <p:nvPr/>
        </p:nvPicPr>
        <p:blipFill>
          <a:blip r:embed="rId3"/>
          <a:stretch>
            <a:fillRect/>
          </a:stretch>
        </p:blipFill>
        <p:spPr>
          <a:xfrm>
            <a:off x="3582149" y="2492896"/>
            <a:ext cx="5564338" cy="4275903"/>
          </a:xfrm>
          <a:prstGeom prst="rect">
            <a:avLst/>
          </a:prstGeom>
        </p:spPr>
      </p:pic>
      <p:sp>
        <p:nvSpPr>
          <p:cNvPr id="11" name="テキスト ボックス 10">
            <a:extLst>
              <a:ext uri="{FF2B5EF4-FFF2-40B4-BE49-F238E27FC236}">
                <a16:creationId xmlns:a16="http://schemas.microsoft.com/office/drawing/2014/main" id="{F5F1FF8F-C59D-9681-5CF4-A4F222BF5315}"/>
              </a:ext>
            </a:extLst>
          </p:cNvPr>
          <p:cNvSpPr txBox="1"/>
          <p:nvPr/>
        </p:nvSpPr>
        <p:spPr>
          <a:xfrm>
            <a:off x="4355976" y="5661248"/>
            <a:ext cx="4596938" cy="646331"/>
          </a:xfrm>
          <a:prstGeom prst="rect">
            <a:avLst/>
          </a:prstGeom>
          <a:noFill/>
        </p:spPr>
        <p:txBody>
          <a:bodyPr wrap="square">
            <a:spAutoFit/>
          </a:bodyPr>
          <a:lstStyle/>
          <a:p>
            <a:r>
              <a:rPr lang="ja-JP" altLang="en-US" dirty="0"/>
              <a:t>セメント予熱機ダクト内の足場で耐火材の解体作業中、足場が倒壊して作業者が墜落</a:t>
            </a:r>
          </a:p>
        </p:txBody>
      </p:sp>
      <p:pic>
        <p:nvPicPr>
          <p:cNvPr id="13" name="図 12">
            <a:extLst>
              <a:ext uri="{FF2B5EF4-FFF2-40B4-BE49-F238E27FC236}">
                <a16:creationId xmlns:a16="http://schemas.microsoft.com/office/drawing/2014/main" id="{2FDD76A9-D1C2-C472-66B2-6B84C49D979D}"/>
              </a:ext>
            </a:extLst>
          </p:cNvPr>
          <p:cNvPicPr>
            <a:picLocks noChangeAspect="1"/>
          </p:cNvPicPr>
          <p:nvPr/>
        </p:nvPicPr>
        <p:blipFill>
          <a:blip r:embed="rId4"/>
          <a:stretch>
            <a:fillRect/>
          </a:stretch>
        </p:blipFill>
        <p:spPr>
          <a:xfrm>
            <a:off x="34472" y="3357122"/>
            <a:ext cx="3486637" cy="2838846"/>
          </a:xfrm>
          <a:prstGeom prst="rect">
            <a:avLst/>
          </a:prstGeom>
        </p:spPr>
      </p:pic>
      <p:sp>
        <p:nvSpPr>
          <p:cNvPr id="15" name="テキスト ボックス 14">
            <a:extLst>
              <a:ext uri="{FF2B5EF4-FFF2-40B4-BE49-F238E27FC236}">
                <a16:creationId xmlns:a16="http://schemas.microsoft.com/office/drawing/2014/main" id="{1901C153-2E9F-5A0B-3E4D-37DF8B41CAED}"/>
              </a:ext>
            </a:extLst>
          </p:cNvPr>
          <p:cNvSpPr txBox="1"/>
          <p:nvPr/>
        </p:nvSpPr>
        <p:spPr>
          <a:xfrm>
            <a:off x="-29696" y="6222363"/>
            <a:ext cx="3521576" cy="646331"/>
          </a:xfrm>
          <a:prstGeom prst="rect">
            <a:avLst/>
          </a:prstGeom>
          <a:noFill/>
        </p:spPr>
        <p:txBody>
          <a:bodyPr wrap="square">
            <a:spAutoFit/>
          </a:bodyPr>
          <a:lstStyle/>
          <a:p>
            <a:r>
              <a:rPr lang="ja-JP" altLang="en-US" dirty="0"/>
              <a:t>休憩時間に吊り足場を移動中、川に墜落</a:t>
            </a:r>
          </a:p>
        </p:txBody>
      </p:sp>
      <p:pic>
        <p:nvPicPr>
          <p:cNvPr id="16" name="図 15">
            <a:extLst>
              <a:ext uri="{FF2B5EF4-FFF2-40B4-BE49-F238E27FC236}">
                <a16:creationId xmlns:a16="http://schemas.microsoft.com/office/drawing/2014/main" id="{3D7BE720-9221-5AAE-10CA-B667CCB40E4C}"/>
              </a:ext>
            </a:extLst>
          </p:cNvPr>
          <p:cNvPicPr>
            <a:picLocks noChangeAspect="1"/>
          </p:cNvPicPr>
          <p:nvPr/>
        </p:nvPicPr>
        <p:blipFill>
          <a:blip r:embed="rId5"/>
          <a:stretch>
            <a:fillRect/>
          </a:stretch>
        </p:blipFill>
        <p:spPr>
          <a:xfrm>
            <a:off x="6096844" y="24458"/>
            <a:ext cx="2869024" cy="2252414"/>
          </a:xfrm>
          <a:prstGeom prst="rect">
            <a:avLst/>
          </a:prstGeom>
        </p:spPr>
      </p:pic>
      <p:sp>
        <p:nvSpPr>
          <p:cNvPr id="17" name="テキスト ボックス 16">
            <a:extLst>
              <a:ext uri="{FF2B5EF4-FFF2-40B4-BE49-F238E27FC236}">
                <a16:creationId xmlns:a16="http://schemas.microsoft.com/office/drawing/2014/main" id="{7A7BAA07-CAA3-6DA0-380F-7ACC9305C705}"/>
              </a:ext>
            </a:extLst>
          </p:cNvPr>
          <p:cNvSpPr txBox="1"/>
          <p:nvPr/>
        </p:nvSpPr>
        <p:spPr>
          <a:xfrm>
            <a:off x="3995937" y="404664"/>
            <a:ext cx="2016224" cy="1200329"/>
          </a:xfrm>
          <a:prstGeom prst="rect">
            <a:avLst/>
          </a:prstGeom>
          <a:noFill/>
        </p:spPr>
        <p:txBody>
          <a:bodyPr wrap="square">
            <a:spAutoFit/>
          </a:bodyPr>
          <a:lstStyle/>
          <a:p>
            <a:r>
              <a:rPr lang="ja-JP" altLang="en-US" dirty="0"/>
              <a:t>橋梁の補修・塗装工事のための吊り足場組立作業中に墜落</a:t>
            </a:r>
          </a:p>
        </p:txBody>
      </p:sp>
    </p:spTree>
    <p:extLst>
      <p:ext uri="{BB962C8B-B14F-4D97-AF65-F5344CB8AC3E}">
        <p14:creationId xmlns:p14="http://schemas.microsoft.com/office/powerpoint/2010/main" val="9564262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7C1F311-23AA-29FF-D853-21B746A96DFC}"/>
              </a:ext>
            </a:extLst>
          </p:cNvPr>
          <p:cNvPicPr>
            <a:picLocks noChangeAspect="1"/>
          </p:cNvPicPr>
          <p:nvPr/>
        </p:nvPicPr>
        <p:blipFill>
          <a:blip r:embed="rId2"/>
          <a:stretch>
            <a:fillRect/>
          </a:stretch>
        </p:blipFill>
        <p:spPr>
          <a:xfrm>
            <a:off x="0" y="0"/>
            <a:ext cx="3525741" cy="2725705"/>
          </a:xfrm>
          <a:prstGeom prst="rect">
            <a:avLst/>
          </a:prstGeom>
        </p:spPr>
      </p:pic>
      <p:sp>
        <p:nvSpPr>
          <p:cNvPr id="7" name="テキスト ボックス 6">
            <a:extLst>
              <a:ext uri="{FF2B5EF4-FFF2-40B4-BE49-F238E27FC236}">
                <a16:creationId xmlns:a16="http://schemas.microsoft.com/office/drawing/2014/main" id="{E1B4A6C7-0DD5-FBC7-F7B3-AFE9D1F72072}"/>
              </a:ext>
            </a:extLst>
          </p:cNvPr>
          <p:cNvSpPr txBox="1"/>
          <p:nvPr/>
        </p:nvSpPr>
        <p:spPr>
          <a:xfrm>
            <a:off x="0" y="2725705"/>
            <a:ext cx="3718999" cy="646331"/>
          </a:xfrm>
          <a:prstGeom prst="rect">
            <a:avLst/>
          </a:prstGeom>
          <a:noFill/>
        </p:spPr>
        <p:txBody>
          <a:bodyPr wrap="square">
            <a:spAutoFit/>
          </a:bodyPr>
          <a:lstStyle/>
          <a:p>
            <a:r>
              <a:rPr lang="ja-JP" altLang="en-US" dirty="0"/>
              <a:t>橋梁の鉄筋組立検査中に待機していて墜落</a:t>
            </a:r>
          </a:p>
        </p:txBody>
      </p:sp>
      <p:pic>
        <p:nvPicPr>
          <p:cNvPr id="9" name="図 8">
            <a:extLst>
              <a:ext uri="{FF2B5EF4-FFF2-40B4-BE49-F238E27FC236}">
                <a16:creationId xmlns:a16="http://schemas.microsoft.com/office/drawing/2014/main" id="{C341B000-704D-A238-D8DE-E427DB7B6885}"/>
              </a:ext>
            </a:extLst>
          </p:cNvPr>
          <p:cNvPicPr>
            <a:picLocks noChangeAspect="1"/>
          </p:cNvPicPr>
          <p:nvPr/>
        </p:nvPicPr>
        <p:blipFill>
          <a:blip r:embed="rId3"/>
          <a:stretch>
            <a:fillRect/>
          </a:stretch>
        </p:blipFill>
        <p:spPr>
          <a:xfrm>
            <a:off x="5425003" y="498540"/>
            <a:ext cx="3648584" cy="2810267"/>
          </a:xfrm>
          <a:prstGeom prst="rect">
            <a:avLst/>
          </a:prstGeom>
        </p:spPr>
      </p:pic>
      <p:sp>
        <p:nvSpPr>
          <p:cNvPr id="11" name="テキスト ボックス 10">
            <a:extLst>
              <a:ext uri="{FF2B5EF4-FFF2-40B4-BE49-F238E27FC236}">
                <a16:creationId xmlns:a16="http://schemas.microsoft.com/office/drawing/2014/main" id="{3F1C9FFC-2036-54A2-C5D5-EEE43E9DB0ED}"/>
              </a:ext>
            </a:extLst>
          </p:cNvPr>
          <p:cNvSpPr txBox="1"/>
          <p:nvPr/>
        </p:nvSpPr>
        <p:spPr>
          <a:xfrm>
            <a:off x="5425003" y="116632"/>
            <a:ext cx="3525741" cy="369332"/>
          </a:xfrm>
          <a:prstGeom prst="rect">
            <a:avLst/>
          </a:prstGeom>
          <a:noFill/>
        </p:spPr>
        <p:txBody>
          <a:bodyPr wrap="square">
            <a:spAutoFit/>
          </a:bodyPr>
          <a:lstStyle/>
          <a:p>
            <a:r>
              <a:rPr lang="ja-JP" altLang="en-US" dirty="0"/>
              <a:t>橋台用の型枠を吊り上げ中に墜落</a:t>
            </a:r>
          </a:p>
        </p:txBody>
      </p:sp>
      <p:pic>
        <p:nvPicPr>
          <p:cNvPr id="13" name="図 12">
            <a:extLst>
              <a:ext uri="{FF2B5EF4-FFF2-40B4-BE49-F238E27FC236}">
                <a16:creationId xmlns:a16="http://schemas.microsoft.com/office/drawing/2014/main" id="{591DA96B-50C8-ED77-8EF8-2DF48E0BEA88}"/>
              </a:ext>
            </a:extLst>
          </p:cNvPr>
          <p:cNvPicPr>
            <a:picLocks noChangeAspect="1"/>
          </p:cNvPicPr>
          <p:nvPr/>
        </p:nvPicPr>
        <p:blipFill>
          <a:blip r:embed="rId4"/>
          <a:stretch>
            <a:fillRect/>
          </a:stretch>
        </p:blipFill>
        <p:spPr>
          <a:xfrm>
            <a:off x="-8527" y="3356992"/>
            <a:ext cx="3356391" cy="2569313"/>
          </a:xfrm>
          <a:prstGeom prst="rect">
            <a:avLst/>
          </a:prstGeom>
        </p:spPr>
      </p:pic>
      <p:sp>
        <p:nvSpPr>
          <p:cNvPr id="15" name="テキスト ボックス 14">
            <a:extLst>
              <a:ext uri="{FF2B5EF4-FFF2-40B4-BE49-F238E27FC236}">
                <a16:creationId xmlns:a16="http://schemas.microsoft.com/office/drawing/2014/main" id="{5C9CCFE6-0D6A-6D33-D409-9D40740507B4}"/>
              </a:ext>
            </a:extLst>
          </p:cNvPr>
          <p:cNvSpPr txBox="1"/>
          <p:nvPr/>
        </p:nvSpPr>
        <p:spPr>
          <a:xfrm>
            <a:off x="35496" y="5926305"/>
            <a:ext cx="4209153" cy="923330"/>
          </a:xfrm>
          <a:prstGeom prst="rect">
            <a:avLst/>
          </a:prstGeom>
          <a:noFill/>
        </p:spPr>
        <p:txBody>
          <a:bodyPr wrap="square">
            <a:spAutoFit/>
          </a:bodyPr>
          <a:lstStyle/>
          <a:p>
            <a:r>
              <a:rPr lang="ja-JP" altLang="en-US" dirty="0"/>
              <a:t>作業構台の解体作業中、溶断した支柱を吊り上げたとき、吊り荷が足場に引っ掛かり持ち上げられた足場板とともに墜落</a:t>
            </a:r>
          </a:p>
        </p:txBody>
      </p:sp>
      <p:pic>
        <p:nvPicPr>
          <p:cNvPr id="17" name="図 16">
            <a:extLst>
              <a:ext uri="{FF2B5EF4-FFF2-40B4-BE49-F238E27FC236}">
                <a16:creationId xmlns:a16="http://schemas.microsoft.com/office/drawing/2014/main" id="{7179C12C-2B40-12FC-D3F2-BFA0D8A2C250}"/>
              </a:ext>
            </a:extLst>
          </p:cNvPr>
          <p:cNvPicPr>
            <a:picLocks noChangeAspect="1"/>
          </p:cNvPicPr>
          <p:nvPr/>
        </p:nvPicPr>
        <p:blipFill>
          <a:blip r:embed="rId5"/>
          <a:stretch>
            <a:fillRect/>
          </a:stretch>
        </p:blipFill>
        <p:spPr>
          <a:xfrm>
            <a:off x="5439394" y="3942943"/>
            <a:ext cx="3639058" cy="2915057"/>
          </a:xfrm>
          <a:prstGeom prst="rect">
            <a:avLst/>
          </a:prstGeom>
        </p:spPr>
      </p:pic>
      <p:sp>
        <p:nvSpPr>
          <p:cNvPr id="19" name="テキスト ボックス 18">
            <a:extLst>
              <a:ext uri="{FF2B5EF4-FFF2-40B4-BE49-F238E27FC236}">
                <a16:creationId xmlns:a16="http://schemas.microsoft.com/office/drawing/2014/main" id="{A56F8AAF-5CE2-0DA4-B3E1-D7464E128697}"/>
              </a:ext>
            </a:extLst>
          </p:cNvPr>
          <p:cNvSpPr txBox="1"/>
          <p:nvPr/>
        </p:nvSpPr>
        <p:spPr>
          <a:xfrm>
            <a:off x="3525741" y="3792934"/>
            <a:ext cx="1919448" cy="1200329"/>
          </a:xfrm>
          <a:prstGeom prst="rect">
            <a:avLst/>
          </a:prstGeom>
          <a:noFill/>
        </p:spPr>
        <p:txBody>
          <a:bodyPr wrap="square">
            <a:spAutoFit/>
          </a:bodyPr>
          <a:lstStyle/>
          <a:p>
            <a:r>
              <a:rPr lang="ja-JP" altLang="en-US" dirty="0"/>
              <a:t>治水ダム水路上に架けた仮設通路が倒壊し、作業者</a:t>
            </a:r>
            <a:r>
              <a:rPr lang="en-US" altLang="ja-JP" dirty="0"/>
              <a:t>3</a:t>
            </a:r>
            <a:r>
              <a:rPr lang="ja-JP" altLang="en-US" dirty="0"/>
              <a:t>名が転落</a:t>
            </a:r>
          </a:p>
        </p:txBody>
      </p:sp>
    </p:spTree>
    <p:extLst>
      <p:ext uri="{BB962C8B-B14F-4D97-AF65-F5344CB8AC3E}">
        <p14:creationId xmlns:p14="http://schemas.microsoft.com/office/powerpoint/2010/main" val="33953771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22385"/>
            <a:ext cx="9144000" cy="1080120"/>
          </a:xfrm>
          <a:solidFill>
            <a:srgbClr val="FFC000">
              <a:alpha val="50000"/>
            </a:srgbClr>
          </a:solidFill>
        </p:spPr>
        <p:txBody>
          <a:bodyPr>
            <a:normAutofit fontScale="90000"/>
          </a:bodyPr>
          <a:lstStyle/>
          <a:p>
            <a:r>
              <a:rPr kumimoji="1" lang="ja-JP" altLang="en-US" dirty="0"/>
              <a:t>足場の歴史　　平成</a:t>
            </a:r>
            <a:r>
              <a:rPr kumimoji="1" lang="en-US" altLang="ja-JP" dirty="0"/>
              <a:t>27</a:t>
            </a:r>
            <a:r>
              <a:rPr kumimoji="1" lang="ja-JP" altLang="en-US" dirty="0"/>
              <a:t>年法改正</a:t>
            </a:r>
            <a:br>
              <a:rPr lang="en-US" altLang="ja-JP" dirty="0"/>
            </a:br>
            <a:r>
              <a:rPr lang="en-US" altLang="zh-TW" sz="3100" dirty="0"/>
              <a:t>2015</a:t>
            </a:r>
            <a:r>
              <a:rPr lang="zh-TW" altLang="en-US" sz="3100" dirty="0"/>
              <a:t>平成</a:t>
            </a:r>
            <a:r>
              <a:rPr lang="en-US" altLang="zh-TW" sz="3100" dirty="0"/>
              <a:t>27</a:t>
            </a:r>
            <a:r>
              <a:rPr lang="zh-TW" altLang="en-US" sz="3100" dirty="0"/>
              <a:t>年７月１日</a:t>
            </a:r>
            <a:r>
              <a:rPr lang="ja-JP" altLang="en-US" sz="3100" dirty="0"/>
              <a:t>労働安全衛生規則の一部改正</a:t>
            </a:r>
            <a:endParaRPr kumimoji="1" lang="ja-JP" altLang="en-US" dirty="0"/>
          </a:p>
        </p:txBody>
      </p:sp>
      <p:sp>
        <p:nvSpPr>
          <p:cNvPr id="2" name="コンテンツ プレースホルダー 1"/>
          <p:cNvSpPr>
            <a:spLocks noGrp="1"/>
          </p:cNvSpPr>
          <p:nvPr>
            <p:ph idx="1"/>
          </p:nvPr>
        </p:nvSpPr>
        <p:spPr>
          <a:xfrm>
            <a:off x="0" y="1268760"/>
            <a:ext cx="9144000" cy="2353079"/>
          </a:xfrm>
        </p:spPr>
        <p:txBody>
          <a:bodyPr>
            <a:noAutofit/>
          </a:bodyPr>
          <a:lstStyle/>
          <a:p>
            <a:pPr marL="0" indent="0">
              <a:buNone/>
            </a:pPr>
            <a:r>
              <a:rPr lang="ja-JP" altLang="en-US" sz="2400" dirty="0"/>
              <a:t>足場の作業床に関する墜落防止措置 ▶安衛則第</a:t>
            </a:r>
            <a:r>
              <a:rPr lang="en-US" altLang="ja-JP" sz="2400" dirty="0"/>
              <a:t>563</a:t>
            </a:r>
          </a:p>
          <a:p>
            <a:pPr marL="539750" indent="-357188">
              <a:buNone/>
            </a:pPr>
            <a:r>
              <a:rPr lang="ja-JP" altLang="en-US" sz="2400" dirty="0"/>
              <a:t>（１）</a:t>
            </a:r>
            <a:r>
              <a:rPr lang="ja-JP" altLang="en-US" sz="2400" b="1" dirty="0"/>
              <a:t>床材と建地との隙間 </a:t>
            </a:r>
            <a:br>
              <a:rPr lang="en-US" altLang="ja-JP" sz="2400" b="1" dirty="0"/>
            </a:br>
            <a:r>
              <a:rPr lang="ja-JP" altLang="en-US" sz="2400" dirty="0"/>
              <a:t>足場での高さ２ｍ以上の作業場所に設ける作業床の要件として、</a:t>
            </a:r>
            <a:r>
              <a:rPr lang="ja-JP" altLang="en-US" sz="2400" b="1" u="sng" dirty="0">
                <a:highlight>
                  <a:srgbClr val="FFFF00"/>
                </a:highlight>
              </a:rPr>
              <a:t>床材と 建地との隙間を</a:t>
            </a:r>
            <a:r>
              <a:rPr lang="en-US" altLang="ja-JP" sz="2400" b="1" u="sng" dirty="0">
                <a:highlight>
                  <a:srgbClr val="FFFF00"/>
                </a:highlight>
              </a:rPr>
              <a:t>12cm</a:t>
            </a:r>
            <a:r>
              <a:rPr lang="ja-JP" altLang="en-US" sz="2400" b="1" u="sng" dirty="0">
                <a:highlight>
                  <a:srgbClr val="FFFF00"/>
                </a:highlight>
              </a:rPr>
              <a:t>未満</a:t>
            </a:r>
            <a:r>
              <a:rPr lang="ja-JP" altLang="en-US" sz="2400" dirty="0"/>
              <a:t>とすることを追加しました。 </a:t>
            </a:r>
          </a:p>
          <a:p>
            <a:pPr marL="0" indent="0">
              <a:buNone/>
            </a:pPr>
            <a:endParaRPr lang="ja-JP" alt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05" y="3068960"/>
            <a:ext cx="9032195" cy="3245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吹き出し: 上矢印 4">
            <a:extLst>
              <a:ext uri="{FF2B5EF4-FFF2-40B4-BE49-F238E27FC236}">
                <a16:creationId xmlns:a16="http://schemas.microsoft.com/office/drawing/2014/main" id="{8457EE84-F453-81B9-A625-85768644BC77}"/>
              </a:ext>
            </a:extLst>
          </p:cNvPr>
          <p:cNvSpPr/>
          <p:nvPr/>
        </p:nvSpPr>
        <p:spPr>
          <a:xfrm>
            <a:off x="3563888" y="4365105"/>
            <a:ext cx="1296144" cy="1949650"/>
          </a:xfrm>
          <a:prstGeom prst="upArrowCallout">
            <a:avLst>
              <a:gd name="adj1" fmla="val 8347"/>
              <a:gd name="adj2" fmla="val 18338"/>
              <a:gd name="adj3" fmla="val 22133"/>
              <a:gd name="adj4" fmla="val 4725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床材と建地との隙間</a:t>
            </a:r>
          </a:p>
        </p:txBody>
      </p:sp>
    </p:spTree>
    <p:extLst>
      <p:ext uri="{BB962C8B-B14F-4D97-AF65-F5344CB8AC3E}">
        <p14:creationId xmlns:p14="http://schemas.microsoft.com/office/powerpoint/2010/main" val="146817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537" y="0"/>
            <a:ext cx="9132226" cy="1052736"/>
          </a:xfrm>
          <a:solidFill>
            <a:srgbClr val="FFC000">
              <a:alpha val="50000"/>
            </a:srgbClr>
          </a:solidFill>
        </p:spPr>
        <p:txBody>
          <a:bodyPr>
            <a:normAutofit fontScale="90000"/>
          </a:bodyPr>
          <a:lstStyle/>
          <a:p>
            <a:r>
              <a:rPr kumimoji="1" lang="ja-JP" altLang="en-US" dirty="0"/>
              <a:t>足場の歴史　　平成</a:t>
            </a:r>
            <a:r>
              <a:rPr kumimoji="1" lang="en-US" altLang="ja-JP" dirty="0"/>
              <a:t>27</a:t>
            </a:r>
            <a:r>
              <a:rPr kumimoji="1" lang="ja-JP" altLang="en-US" dirty="0"/>
              <a:t>年法改正</a:t>
            </a:r>
            <a:br>
              <a:rPr lang="en-US" altLang="ja-JP" dirty="0"/>
            </a:br>
            <a:r>
              <a:rPr lang="ja-JP" altLang="en-US" sz="3100" dirty="0"/>
              <a:t>平成</a:t>
            </a:r>
            <a:r>
              <a:rPr lang="en-US" altLang="ja-JP" sz="3100" dirty="0"/>
              <a:t>27</a:t>
            </a:r>
            <a:r>
              <a:rPr lang="ja-JP" altLang="en-US" sz="3100" dirty="0"/>
              <a:t>年７月１日労働安全衛生規則の一部改正</a:t>
            </a:r>
            <a:endParaRPr kumimoji="1" lang="ja-JP" altLang="en-US" sz="3100" dirty="0"/>
          </a:p>
        </p:txBody>
      </p:sp>
      <p:sp>
        <p:nvSpPr>
          <p:cNvPr id="5" name="コンテンツ プレースホルダー 4"/>
          <p:cNvSpPr>
            <a:spLocks noGrp="1"/>
          </p:cNvSpPr>
          <p:nvPr>
            <p:ph idx="1"/>
          </p:nvPr>
        </p:nvSpPr>
        <p:spPr>
          <a:xfrm>
            <a:off x="107504" y="1052736"/>
            <a:ext cx="8928992" cy="5805263"/>
          </a:xfrm>
        </p:spPr>
        <p:txBody>
          <a:bodyPr>
            <a:noAutofit/>
          </a:bodyPr>
          <a:lstStyle/>
          <a:p>
            <a:pPr marL="0" indent="0">
              <a:buNone/>
            </a:pPr>
            <a:r>
              <a:rPr lang="ja-JP" altLang="en-US" sz="2800" b="1" dirty="0"/>
              <a:t>鋼管足場用の部材と付属金具の規格</a:t>
            </a:r>
            <a:r>
              <a:rPr lang="ja-JP" altLang="en-US" sz="2800" dirty="0"/>
              <a:t>（昭和</a:t>
            </a:r>
            <a:r>
              <a:rPr lang="en-US" altLang="ja-JP" sz="2800" dirty="0"/>
              <a:t>56</a:t>
            </a:r>
            <a:r>
              <a:rPr lang="ja-JP" altLang="en-US" sz="2800" dirty="0"/>
              <a:t>年労働省告示第</a:t>
            </a:r>
            <a:r>
              <a:rPr lang="en-US" altLang="ja-JP" sz="2800" dirty="0"/>
              <a:t>103</a:t>
            </a:r>
            <a:r>
              <a:rPr lang="ja-JP" altLang="en-US" sz="2800" dirty="0"/>
              <a:t>号）で、床付き布わくの 床材の幅は</a:t>
            </a:r>
            <a:r>
              <a:rPr lang="en-US" altLang="ja-JP" sz="2800" dirty="0"/>
              <a:t>24cm</a:t>
            </a:r>
            <a:r>
              <a:rPr lang="ja-JP" altLang="en-US" sz="2800" dirty="0"/>
              <a:t>以上とされていることから、</a:t>
            </a:r>
            <a:r>
              <a:rPr lang="ja-JP" altLang="en-US" sz="2800" dirty="0">
                <a:highlight>
                  <a:srgbClr val="FFFF00"/>
                </a:highlight>
              </a:rPr>
              <a:t>はり間方向での建地と床材の両端</a:t>
            </a:r>
            <a:r>
              <a:rPr lang="ja-JP" altLang="en-US" sz="2800" dirty="0"/>
              <a:t>との隙間 の合計幅が</a:t>
            </a:r>
            <a:r>
              <a:rPr lang="en-US" altLang="ja-JP" sz="2800" dirty="0"/>
              <a:t>24cm</a:t>
            </a:r>
            <a:r>
              <a:rPr lang="ja-JP" altLang="en-US" sz="2800" dirty="0"/>
              <a:t>以上であれば、さらに床材を敷き、床材と建地との隙間をふさぐことが 可能であることを踏まえ、</a:t>
            </a:r>
            <a:r>
              <a:rPr lang="ja-JP" altLang="en-US" sz="2800" dirty="0">
                <a:highlight>
                  <a:srgbClr val="FFFF00"/>
                </a:highlight>
              </a:rPr>
              <a:t>可能な限り床材と</a:t>
            </a:r>
            <a:br>
              <a:rPr lang="en-US" altLang="ja-JP" sz="2800" dirty="0">
                <a:highlight>
                  <a:srgbClr val="FFFF00"/>
                </a:highlight>
              </a:rPr>
            </a:br>
            <a:r>
              <a:rPr lang="ja-JP" altLang="en-US" sz="2800" dirty="0">
                <a:highlight>
                  <a:srgbClr val="FFFF00"/>
                </a:highlight>
              </a:rPr>
              <a:t>建地との隙間をふさぐ</a:t>
            </a:r>
            <a:br>
              <a:rPr lang="en-US" altLang="ja-JP" sz="2800" dirty="0"/>
            </a:br>
            <a:r>
              <a:rPr lang="ja-JP" altLang="en-US" sz="2800" dirty="0"/>
              <a:t>ことを目的に、それ以</a:t>
            </a:r>
            <a:br>
              <a:rPr lang="en-US" altLang="ja-JP" sz="2800" dirty="0"/>
            </a:br>
            <a:r>
              <a:rPr lang="ja-JP" altLang="en-US" sz="2800" dirty="0"/>
              <a:t>上 追加的に床材を敷</a:t>
            </a:r>
            <a:br>
              <a:rPr lang="en-US" altLang="ja-JP" sz="2800" dirty="0"/>
            </a:br>
            <a:r>
              <a:rPr lang="ja-JP" altLang="en-US" sz="2800" dirty="0"/>
              <a:t>くことができなくなる</a:t>
            </a:r>
            <a:r>
              <a:rPr lang="ja-JP" altLang="en-US" sz="2800" dirty="0" err="1"/>
              <a:t>ま</a:t>
            </a:r>
            <a:br>
              <a:rPr lang="en-US" altLang="ja-JP" sz="2800" dirty="0"/>
            </a:br>
            <a:r>
              <a:rPr lang="ja-JP" altLang="en-US" sz="2800" dirty="0"/>
              <a:t>で床材を敷くように</a:t>
            </a:r>
            <a:r>
              <a:rPr lang="ja-JP" altLang="en-US" sz="2800" dirty="0" err="1"/>
              <a:t>す</a:t>
            </a:r>
            <a:br>
              <a:rPr lang="en-US" altLang="ja-JP" sz="2800" dirty="0"/>
            </a:br>
            <a:r>
              <a:rPr lang="ja-JP" altLang="en-US" sz="2800" dirty="0"/>
              <a:t>るための要件を定め</a:t>
            </a:r>
            <a:br>
              <a:rPr lang="en-US" altLang="ja-JP" sz="2800" dirty="0"/>
            </a:br>
            <a:r>
              <a:rPr lang="ja-JP" altLang="en-US" sz="2800" dirty="0"/>
              <a:t>た ものです</a:t>
            </a:r>
            <a:r>
              <a:rPr lang="ja-JP" altLang="en-US" dirty="0"/>
              <a:t>。</a:t>
            </a:r>
            <a:endParaRPr kumimoji="1" lang="ja-JP" alt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3258758"/>
            <a:ext cx="5575875" cy="3599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835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980728"/>
          </a:xfrm>
          <a:solidFill>
            <a:srgbClr val="FFC000">
              <a:alpha val="50000"/>
            </a:srgbClr>
          </a:solidFill>
        </p:spPr>
        <p:txBody>
          <a:bodyPr>
            <a:normAutofit/>
          </a:bodyPr>
          <a:lstStyle/>
          <a:p>
            <a:r>
              <a:rPr kumimoji="1" lang="ja-JP" altLang="en-US" dirty="0"/>
              <a:t>足場の歴史　　鎌倉時代　丸太足場</a:t>
            </a:r>
          </a:p>
        </p:txBody>
      </p:sp>
      <p:sp>
        <p:nvSpPr>
          <p:cNvPr id="5" name="コンテンツ プレースホルダー 4"/>
          <p:cNvSpPr>
            <a:spLocks noGrp="1"/>
          </p:cNvSpPr>
          <p:nvPr>
            <p:ph idx="1"/>
          </p:nvPr>
        </p:nvSpPr>
        <p:spPr>
          <a:xfrm>
            <a:off x="215008" y="980728"/>
            <a:ext cx="8928992" cy="2808311"/>
          </a:xfrm>
        </p:spPr>
        <p:txBody>
          <a:bodyPr>
            <a:normAutofit fontScale="92500" lnSpcReduction="10000"/>
          </a:bodyPr>
          <a:lstStyle/>
          <a:p>
            <a:pPr marL="0" indent="0">
              <a:buNone/>
            </a:pPr>
            <a:r>
              <a:rPr lang="ja-JP" altLang="en-US" sz="4000" dirty="0"/>
              <a:t>松崎天神縁起絵巻に描かれた建築現場。</a:t>
            </a:r>
          </a:p>
          <a:p>
            <a:pPr marL="0" indent="0">
              <a:buNone/>
            </a:pPr>
            <a:r>
              <a:rPr lang="ja-JP" altLang="en-US" sz="3900" dirty="0"/>
              <a:t>　</a:t>
            </a:r>
            <a:r>
              <a:rPr lang="ja-JP" altLang="en-US" sz="2200" dirty="0">
                <a:latin typeface="+mn-ea"/>
              </a:rPr>
              <a:t>絵巻には</a:t>
            </a:r>
            <a:r>
              <a:rPr lang="en-US" altLang="ja-JP" sz="2200" dirty="0">
                <a:latin typeface="+mn-ea"/>
              </a:rPr>
              <a:t>947</a:t>
            </a:r>
            <a:r>
              <a:rPr lang="ja-JP" altLang="en-US" sz="2200" dirty="0">
                <a:latin typeface="+mn-ea"/>
              </a:rPr>
              <a:t>年北野神社（北野天満宮）建立の様子を描いた箇所があります。絵巻物が描かれたのは、</a:t>
            </a:r>
            <a:r>
              <a:rPr lang="en-US" altLang="ja-JP" sz="2200" dirty="0">
                <a:latin typeface="+mn-ea"/>
              </a:rPr>
              <a:t>1311</a:t>
            </a:r>
            <a:r>
              <a:rPr lang="ja-JP" altLang="en-US" sz="2200" dirty="0">
                <a:latin typeface="+mn-ea"/>
              </a:rPr>
              <a:t>年頃（鎌倉時代）ですが、もっとも古い足場穴の遺構が見つかっている奈良時代と比べても、建築時の足場と大きな違いはないと思われます。</a:t>
            </a:r>
            <a:endParaRPr lang="en-US" altLang="ja-JP" sz="2200" dirty="0">
              <a:latin typeface="+mn-ea"/>
            </a:endParaRPr>
          </a:p>
          <a:p>
            <a:pPr marL="0" indent="0">
              <a:buNone/>
            </a:pPr>
            <a:r>
              <a:rPr lang="ja-JP" altLang="en-US" sz="2200" dirty="0">
                <a:latin typeface="+mn-ea"/>
              </a:rPr>
              <a:t>絵の中でも太い建造物の柱を囲むように足場柱が立っていますが、奈良時代の遺構に見られる足場穴も同様な建て方であったと推測できます。</a:t>
            </a:r>
            <a:endParaRPr kumimoji="1" lang="ja-JP" altLang="en-US" sz="3900" dirty="0">
              <a:latin typeface="+mn-ea"/>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89039"/>
            <a:ext cx="9224827" cy="292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04283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966738"/>
          </a:xfrm>
          <a:solidFill>
            <a:srgbClr val="FFC000">
              <a:alpha val="50000"/>
            </a:srgbClr>
          </a:solidFill>
        </p:spPr>
        <p:txBody>
          <a:bodyPr>
            <a:normAutofit fontScale="90000"/>
          </a:bodyPr>
          <a:lstStyle/>
          <a:p>
            <a:r>
              <a:rPr kumimoji="1" lang="ja-JP" altLang="en-US" dirty="0"/>
              <a:t>足場の歴史　　平成現代　鋼管足場</a:t>
            </a:r>
            <a:br>
              <a:rPr lang="en-US" altLang="ja-JP" dirty="0"/>
            </a:br>
            <a:r>
              <a:rPr lang="ja-JP" altLang="en-US" sz="3100" dirty="0"/>
              <a:t>平成</a:t>
            </a:r>
            <a:r>
              <a:rPr lang="en-US" altLang="ja-JP" sz="3100" dirty="0"/>
              <a:t>27</a:t>
            </a:r>
            <a:r>
              <a:rPr lang="ja-JP" altLang="en-US" sz="3100" dirty="0"/>
              <a:t>年７月１日労働安全衛生規則の一部改正</a:t>
            </a:r>
            <a:endParaRPr kumimoji="1" lang="ja-JP" altLang="en-US" sz="3100" dirty="0"/>
          </a:p>
        </p:txBody>
      </p:sp>
      <p:sp>
        <p:nvSpPr>
          <p:cNvPr id="5" name="コンテンツ プレースホルダー 4"/>
          <p:cNvSpPr>
            <a:spLocks noGrp="1"/>
          </p:cNvSpPr>
          <p:nvPr>
            <p:ph idx="1"/>
          </p:nvPr>
        </p:nvSpPr>
        <p:spPr>
          <a:xfrm>
            <a:off x="0" y="4428906"/>
            <a:ext cx="9144000" cy="2520279"/>
          </a:xfrm>
        </p:spPr>
        <p:txBody>
          <a:bodyPr>
            <a:normAutofit fontScale="92500" lnSpcReduction="10000"/>
          </a:bodyPr>
          <a:lstStyle/>
          <a:p>
            <a:pPr marL="0" indent="0">
              <a:buNone/>
            </a:pPr>
            <a:r>
              <a:rPr lang="ja-JP" altLang="en-US" sz="2800" dirty="0"/>
              <a:t>鋼管足場（単管足場）▶安衛則第</a:t>
            </a:r>
            <a:r>
              <a:rPr lang="en-US" altLang="ja-JP" sz="2800" dirty="0"/>
              <a:t>571</a:t>
            </a:r>
            <a:r>
              <a:rPr lang="ja-JP" altLang="en-US" sz="2800" dirty="0"/>
              <a:t>条</a:t>
            </a:r>
            <a:endParaRPr lang="en-US" altLang="ja-JP" sz="2800" dirty="0"/>
          </a:p>
          <a:p>
            <a:pPr marL="0" indent="0">
              <a:buNone/>
            </a:pPr>
            <a:r>
              <a:rPr lang="ja-JP" altLang="en-US" sz="2800" dirty="0"/>
              <a:t> 鋼管足場の建地の最高部から測って</a:t>
            </a:r>
            <a:r>
              <a:rPr lang="en-US" altLang="ja-JP" sz="2800" dirty="0">
                <a:highlight>
                  <a:srgbClr val="FFFF00"/>
                </a:highlight>
              </a:rPr>
              <a:t>31</a:t>
            </a:r>
            <a:r>
              <a:rPr lang="ja-JP" altLang="en-US" sz="2800" dirty="0" err="1">
                <a:highlight>
                  <a:srgbClr val="FFFF00"/>
                </a:highlight>
              </a:rPr>
              <a:t>ｍ</a:t>
            </a:r>
            <a:r>
              <a:rPr lang="ja-JP" altLang="en-US" sz="2800" dirty="0">
                <a:highlight>
                  <a:srgbClr val="FFFF00"/>
                </a:highlight>
              </a:rPr>
              <a:t>を超える部分の建地</a:t>
            </a:r>
            <a:r>
              <a:rPr lang="ja-JP" altLang="en-US" sz="2800" dirty="0"/>
              <a:t>は、建地の下端に 作用する設計荷重（足場の重量に相当する荷重に、作業床の最大積載荷重を加えた荷重）がこの建地の最大使用荷重（この建地の破壊に至る荷重の２分の１以下の荷重）を超えないときは、鋼管を２本組とする必要はありません</a:t>
            </a:r>
            <a:endParaRPr kumimoji="1" lang="ja-JP" altLang="en-US" sz="28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05716"/>
            <a:ext cx="7344816" cy="3429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02563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34249" y="119006"/>
            <a:ext cx="9109749" cy="706090"/>
          </a:xfrm>
          <a:solidFill>
            <a:srgbClr val="FFC000">
              <a:alpha val="50000"/>
            </a:srgbClr>
          </a:solidFill>
        </p:spPr>
        <p:txBody>
          <a:bodyPr>
            <a:normAutofit fontScale="90000"/>
          </a:bodyPr>
          <a:lstStyle/>
          <a:p>
            <a:r>
              <a:rPr kumimoji="1" lang="ja-JP" altLang="en-US" dirty="0"/>
              <a:t>足場の歴史　　平成</a:t>
            </a:r>
            <a:r>
              <a:rPr kumimoji="1" lang="en-US" altLang="ja-JP" dirty="0"/>
              <a:t>27</a:t>
            </a:r>
            <a:r>
              <a:rPr kumimoji="1" lang="ja-JP" altLang="en-US" dirty="0"/>
              <a:t>年法改正</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825096"/>
            <a:ext cx="7992888" cy="189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0" y="2852937"/>
            <a:ext cx="9131359" cy="3207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48584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28173"/>
            <a:ext cx="9048554" cy="706090"/>
          </a:xfrm>
          <a:solidFill>
            <a:srgbClr val="FFC000">
              <a:alpha val="50000"/>
            </a:srgbClr>
          </a:solidFill>
        </p:spPr>
        <p:txBody>
          <a:bodyPr>
            <a:normAutofit fontScale="90000"/>
          </a:bodyPr>
          <a:lstStyle/>
          <a:p>
            <a:r>
              <a:rPr kumimoji="1" lang="ja-JP" altLang="en-US" dirty="0"/>
              <a:t>足場の歴史　　平成</a:t>
            </a:r>
            <a:r>
              <a:rPr kumimoji="1" lang="en-US" altLang="ja-JP" dirty="0"/>
              <a:t>27</a:t>
            </a:r>
            <a:r>
              <a:rPr kumimoji="1" lang="ja-JP" altLang="en-US" dirty="0"/>
              <a:t>年法改正</a:t>
            </a:r>
          </a:p>
        </p:txBody>
      </p:sp>
      <p:sp>
        <p:nvSpPr>
          <p:cNvPr id="5" name="ホームベース 4"/>
          <p:cNvSpPr/>
          <p:nvPr/>
        </p:nvSpPr>
        <p:spPr>
          <a:xfrm>
            <a:off x="292039" y="5034341"/>
            <a:ext cx="1187443" cy="103296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75cm</a:t>
            </a:r>
          </a:p>
          <a:p>
            <a:pPr algn="ctr"/>
            <a:r>
              <a:rPr lang="ja-JP" altLang="en-US" dirty="0"/>
              <a:t>手すり</a:t>
            </a:r>
            <a:endParaRPr kumimoji="1" lang="ja-JP" altLang="en-US" dirty="0"/>
          </a:p>
        </p:txBody>
      </p:sp>
      <p:sp>
        <p:nvSpPr>
          <p:cNvPr id="11" name="ホームベース 10"/>
          <p:cNvSpPr/>
          <p:nvPr/>
        </p:nvSpPr>
        <p:spPr>
          <a:xfrm>
            <a:off x="1479482" y="4581128"/>
            <a:ext cx="1187443" cy="193938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dirty="0">
                <a:solidFill>
                  <a:prstClr val="white"/>
                </a:solidFill>
              </a:rPr>
              <a:t>85㎝</a:t>
            </a:r>
          </a:p>
          <a:p>
            <a:pPr lvl="0" algn="ctr"/>
            <a:r>
              <a:rPr lang="ja-JP" altLang="en-US" dirty="0">
                <a:solidFill>
                  <a:prstClr val="white"/>
                </a:solidFill>
              </a:rPr>
              <a:t>手すり</a:t>
            </a:r>
            <a:endParaRPr lang="en-US" altLang="ja-JP" dirty="0">
              <a:solidFill>
                <a:prstClr val="white"/>
              </a:solidFill>
            </a:endParaRPr>
          </a:p>
          <a:p>
            <a:pPr lvl="0" algn="ctr"/>
            <a:r>
              <a:rPr lang="ja-JP" altLang="en-US" dirty="0">
                <a:solidFill>
                  <a:prstClr val="white"/>
                </a:solidFill>
              </a:rPr>
              <a:t>中さん</a:t>
            </a:r>
            <a:endParaRPr lang="en-US" altLang="ja-JP" dirty="0">
              <a:solidFill>
                <a:prstClr val="white"/>
              </a:solidFill>
            </a:endParaRPr>
          </a:p>
          <a:p>
            <a:pPr lvl="0" algn="ctr"/>
            <a:r>
              <a:rPr lang="ja-JP" altLang="en-US" dirty="0">
                <a:solidFill>
                  <a:prstClr val="white"/>
                </a:solidFill>
              </a:rPr>
              <a:t>幅木</a:t>
            </a:r>
          </a:p>
        </p:txBody>
      </p:sp>
      <p:sp>
        <p:nvSpPr>
          <p:cNvPr id="12" name="ホームベース 11"/>
          <p:cNvSpPr/>
          <p:nvPr/>
        </p:nvSpPr>
        <p:spPr>
          <a:xfrm>
            <a:off x="2666926" y="4581128"/>
            <a:ext cx="1189578" cy="193938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ja-JP" dirty="0">
                <a:solidFill>
                  <a:prstClr val="white"/>
                </a:solidFill>
              </a:rPr>
              <a:t>85㎝</a:t>
            </a:r>
          </a:p>
          <a:p>
            <a:pPr lvl="0" algn="ctr"/>
            <a:r>
              <a:rPr lang="ja-JP" altLang="en-US" dirty="0">
                <a:solidFill>
                  <a:prstClr val="white"/>
                </a:solidFill>
              </a:rPr>
              <a:t>手すり</a:t>
            </a:r>
            <a:endParaRPr lang="en-US" altLang="ja-JP" dirty="0">
              <a:solidFill>
                <a:prstClr val="white"/>
              </a:solidFill>
            </a:endParaRPr>
          </a:p>
          <a:p>
            <a:pPr lvl="0" algn="ctr"/>
            <a:r>
              <a:rPr lang="ja-JP" altLang="en-US" dirty="0">
                <a:solidFill>
                  <a:prstClr val="white"/>
                </a:solidFill>
              </a:rPr>
              <a:t>中さん</a:t>
            </a:r>
            <a:endParaRPr lang="en-US" altLang="ja-JP" dirty="0">
              <a:solidFill>
                <a:prstClr val="white"/>
              </a:solidFill>
            </a:endParaRPr>
          </a:p>
          <a:p>
            <a:pPr lvl="0" algn="ctr"/>
            <a:r>
              <a:rPr lang="ja-JP" altLang="en-US" dirty="0">
                <a:solidFill>
                  <a:prstClr val="white"/>
                </a:solidFill>
              </a:rPr>
              <a:t>幅木</a:t>
            </a:r>
            <a:endParaRPr lang="en-US" altLang="ja-JP" dirty="0">
              <a:solidFill>
                <a:prstClr val="white"/>
              </a:solidFill>
            </a:endParaRPr>
          </a:p>
          <a:p>
            <a:pPr lvl="0" algn="ctr"/>
            <a:r>
              <a:rPr lang="ja-JP" altLang="en-US" dirty="0">
                <a:solidFill>
                  <a:prstClr val="white"/>
                </a:solidFill>
              </a:rPr>
              <a:t>隙間</a:t>
            </a:r>
            <a:endParaRPr lang="en-US" altLang="ja-JP" dirty="0">
              <a:solidFill>
                <a:prstClr val="white"/>
              </a:solidFill>
            </a:endParaRPr>
          </a:p>
          <a:p>
            <a:pPr lvl="0" algn="ctr"/>
            <a:r>
              <a:rPr lang="en-US" altLang="ja-JP" dirty="0">
                <a:solidFill>
                  <a:prstClr val="white"/>
                </a:solidFill>
              </a:rPr>
              <a:t>12cm</a:t>
            </a:r>
            <a:endParaRPr lang="ja-JP" altLang="en-US" dirty="0">
              <a:solidFill>
                <a:prstClr val="white"/>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446" y="811190"/>
            <a:ext cx="9048554" cy="5786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38549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11524" cy="706090"/>
          </a:xfrm>
          <a:solidFill>
            <a:srgbClr val="FFC000">
              <a:alpha val="50000"/>
            </a:srgbClr>
          </a:solidFill>
        </p:spPr>
        <p:txBody>
          <a:bodyPr>
            <a:normAutofit fontScale="90000"/>
          </a:bodyPr>
          <a:lstStyle/>
          <a:p>
            <a:r>
              <a:rPr kumimoji="1" lang="ja-JP" altLang="en-US" dirty="0"/>
              <a:t>足場の歴史　　平成２４年　特殊足場</a:t>
            </a:r>
          </a:p>
        </p:txBody>
      </p:sp>
      <p:sp>
        <p:nvSpPr>
          <p:cNvPr id="5" name="コンテンツ プレースホルダー 4"/>
          <p:cNvSpPr>
            <a:spLocks noGrp="1"/>
          </p:cNvSpPr>
          <p:nvPr>
            <p:ph idx="1"/>
          </p:nvPr>
        </p:nvSpPr>
        <p:spPr>
          <a:xfrm>
            <a:off x="91266" y="682477"/>
            <a:ext cx="8928992" cy="5626843"/>
          </a:xfrm>
        </p:spPr>
        <p:txBody>
          <a:bodyPr>
            <a:normAutofit fontScale="85000" lnSpcReduction="10000"/>
          </a:bodyPr>
          <a:lstStyle/>
          <a:p>
            <a:pPr marL="0" indent="0">
              <a:buNone/>
            </a:pPr>
            <a:r>
              <a:rPr lang="en-US" altLang="ja-JP" sz="4000" dirty="0"/>
              <a:t>2012</a:t>
            </a:r>
            <a:r>
              <a:rPr lang="ja-JP" altLang="en-US" sz="4000" dirty="0"/>
              <a:t>年（平成</a:t>
            </a:r>
            <a:r>
              <a:rPr lang="en-US" altLang="ja-JP" sz="4000" dirty="0"/>
              <a:t>24</a:t>
            </a:r>
            <a:r>
              <a:rPr lang="ja-JP" altLang="en-US" sz="4000" dirty="0"/>
              <a:t>年）</a:t>
            </a:r>
            <a:r>
              <a:rPr lang="en-US" altLang="ja-JP" sz="4000" dirty="0"/>
              <a:t>2</a:t>
            </a:r>
            <a:r>
              <a:rPr lang="ja-JP" altLang="en-US" sz="4000" dirty="0"/>
              <a:t>月　東京スカイツリー</a:t>
            </a:r>
            <a:r>
              <a:rPr lang="en-US" altLang="ja-JP" sz="4000" dirty="0"/>
              <a:t>®</a:t>
            </a:r>
            <a:r>
              <a:rPr lang="ja-JP" altLang="en-US" sz="4000" dirty="0"/>
              <a:t>竣工</a:t>
            </a:r>
          </a:p>
          <a:p>
            <a:pPr marL="0" indent="0">
              <a:buNone/>
            </a:pPr>
            <a:r>
              <a:rPr lang="ja-JP" altLang="en-US" sz="3800" dirty="0"/>
              <a:t>スカイツリーは</a:t>
            </a:r>
            <a:r>
              <a:rPr lang="en-US" altLang="ja-JP" sz="3800" dirty="0"/>
              <a:t>2008</a:t>
            </a:r>
            <a:r>
              <a:rPr lang="ja-JP" altLang="en-US" sz="3800" dirty="0"/>
              <a:t>年</a:t>
            </a:r>
            <a:r>
              <a:rPr lang="en-US" altLang="ja-JP" sz="3800" dirty="0"/>
              <a:t>7</a:t>
            </a:r>
            <a:r>
              <a:rPr lang="ja-JP" altLang="en-US" sz="3800" dirty="0"/>
              <a:t>月</a:t>
            </a:r>
            <a:r>
              <a:rPr lang="en-US" altLang="ja-JP" sz="3800" dirty="0"/>
              <a:t>14</a:t>
            </a:r>
            <a:r>
              <a:rPr lang="ja-JP" altLang="en-US" sz="3800" dirty="0"/>
              <a:t>日に着工され、</a:t>
            </a:r>
            <a:r>
              <a:rPr lang="en-US" altLang="ja-JP" sz="3800" dirty="0"/>
              <a:t>3</a:t>
            </a:r>
            <a:r>
              <a:rPr lang="ja-JP" altLang="en-US" sz="3800" dirty="0"/>
              <a:t>年半の期間をかけて</a:t>
            </a:r>
            <a:r>
              <a:rPr lang="en-US" altLang="ja-JP" sz="3800" dirty="0"/>
              <a:t>2012</a:t>
            </a:r>
            <a:r>
              <a:rPr lang="ja-JP" altLang="en-US" sz="3800" dirty="0"/>
              <a:t>年</a:t>
            </a:r>
            <a:r>
              <a:rPr lang="en-US" altLang="ja-JP" sz="3800" dirty="0"/>
              <a:t>2</a:t>
            </a:r>
            <a:r>
              <a:rPr lang="ja-JP" altLang="en-US" sz="3800" dirty="0"/>
              <a:t>月</a:t>
            </a:r>
            <a:r>
              <a:rPr lang="en-US" altLang="ja-JP" sz="3800" dirty="0"/>
              <a:t>29</a:t>
            </a:r>
            <a:r>
              <a:rPr lang="ja-JP" altLang="en-US" sz="3800" dirty="0"/>
              <a:t>日に竣工しました。</a:t>
            </a:r>
          </a:p>
          <a:p>
            <a:pPr marL="0" indent="0">
              <a:buNone/>
            </a:pPr>
            <a:r>
              <a:rPr lang="ja-JP" altLang="en-US" sz="3800" dirty="0"/>
              <a:t> 地上</a:t>
            </a:r>
            <a:r>
              <a:rPr lang="en-US" altLang="ja-JP" sz="3800" dirty="0"/>
              <a:t>50m</a:t>
            </a:r>
            <a:r>
              <a:rPr lang="ja-JP" altLang="en-US" sz="3800" dirty="0"/>
              <a:t>までは、枠組足場を使用し、それ以降の工事では「外周部特殊足場」が登場しました。</a:t>
            </a:r>
          </a:p>
          <a:p>
            <a:pPr marL="0" indent="0">
              <a:buNone/>
            </a:pPr>
            <a:r>
              <a:rPr lang="ja-JP" altLang="en-US" sz="3800" dirty="0"/>
              <a:t> 「</a:t>
            </a:r>
            <a:r>
              <a:rPr lang="ja-JP" altLang="en-US" sz="3800" dirty="0">
                <a:highlight>
                  <a:srgbClr val="FFFF00"/>
                </a:highlight>
              </a:rPr>
              <a:t>外周部特殊足場</a:t>
            </a:r>
            <a:r>
              <a:rPr lang="ja-JP" altLang="en-US" sz="3800" dirty="0"/>
              <a:t>」とは、工事中のタワー先端部に見られた青い部分で、細かいネットで囲まれた鳥かごのような形をしています。</a:t>
            </a:r>
            <a:endParaRPr lang="en-US" altLang="ja-JP" sz="3800" dirty="0"/>
          </a:p>
          <a:p>
            <a:pPr marL="0" indent="0">
              <a:buNone/>
            </a:pPr>
            <a:r>
              <a:rPr lang="ja-JP" altLang="en-US" sz="3800" dirty="0"/>
              <a:t>地上で鉄骨の柱材にあらかじめ取り付け、組み立てる位置までタワークレーンで吊り上げ、所定の位置に設置します。</a:t>
            </a:r>
          </a:p>
        </p:txBody>
      </p:sp>
    </p:spTree>
    <p:extLst>
      <p:ext uri="{BB962C8B-B14F-4D97-AF65-F5344CB8AC3E}">
        <p14:creationId xmlns:p14="http://schemas.microsoft.com/office/powerpoint/2010/main" val="39592211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16" y="19557"/>
            <a:ext cx="9139483" cy="706090"/>
          </a:xfrm>
          <a:solidFill>
            <a:srgbClr val="FFC000">
              <a:alpha val="50000"/>
            </a:srgbClr>
          </a:solidFill>
        </p:spPr>
        <p:txBody>
          <a:bodyPr>
            <a:normAutofit fontScale="90000"/>
          </a:bodyPr>
          <a:lstStyle/>
          <a:p>
            <a:r>
              <a:rPr kumimoji="1" lang="ja-JP" altLang="en-US" dirty="0"/>
              <a:t>足場の歴史　　平成２４年　特殊足場</a:t>
            </a:r>
          </a:p>
        </p:txBody>
      </p:sp>
      <p:sp>
        <p:nvSpPr>
          <p:cNvPr id="5" name="コンテンツ プレースホルダー 4"/>
          <p:cNvSpPr>
            <a:spLocks noGrp="1"/>
          </p:cNvSpPr>
          <p:nvPr>
            <p:ph idx="1"/>
          </p:nvPr>
        </p:nvSpPr>
        <p:spPr>
          <a:xfrm>
            <a:off x="0" y="781671"/>
            <a:ext cx="8928992" cy="1963652"/>
          </a:xfrm>
        </p:spPr>
        <p:txBody>
          <a:bodyPr>
            <a:normAutofit fontScale="92500" lnSpcReduction="10000"/>
          </a:bodyPr>
          <a:lstStyle/>
          <a:p>
            <a:pPr marL="0" indent="0">
              <a:buNone/>
            </a:pPr>
            <a:r>
              <a:rPr lang="en-US" altLang="ja-JP" sz="3600" dirty="0"/>
              <a:t>2012</a:t>
            </a:r>
            <a:r>
              <a:rPr lang="ja-JP" altLang="en-US" sz="3600" dirty="0"/>
              <a:t>年（平成</a:t>
            </a:r>
            <a:r>
              <a:rPr lang="en-US" altLang="ja-JP" sz="3600" dirty="0"/>
              <a:t>24</a:t>
            </a:r>
            <a:r>
              <a:rPr lang="ja-JP" altLang="en-US" sz="3600" dirty="0"/>
              <a:t>年）</a:t>
            </a:r>
            <a:r>
              <a:rPr lang="en-US" altLang="ja-JP" sz="3600" dirty="0"/>
              <a:t>2</a:t>
            </a:r>
            <a:r>
              <a:rPr lang="ja-JP" altLang="en-US" sz="3600" dirty="0"/>
              <a:t>月　東京スカイツリー最先端の技術を駆使した東京スカイツリーも人が動く場所がある限り作業足場は存在するのです。（東武タワースカイツリー）</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 y="2974905"/>
            <a:ext cx="2698840" cy="3879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2978780"/>
            <a:ext cx="2654916" cy="3816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3016389"/>
            <a:ext cx="4283968" cy="3873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33356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914400" y="0"/>
            <a:ext cx="8229600" cy="706090"/>
          </a:xfrm>
          <a:solidFill>
            <a:srgbClr val="FFC000">
              <a:alpha val="50000"/>
            </a:srgbClr>
          </a:solidFill>
        </p:spPr>
        <p:txBody>
          <a:bodyPr>
            <a:normAutofit fontScale="90000"/>
          </a:bodyPr>
          <a:lstStyle/>
          <a:p>
            <a:r>
              <a:rPr kumimoji="1" lang="ja-JP" altLang="en-US" dirty="0"/>
              <a:t>足場の歴史　　平成２４年　特殊足場</a:t>
            </a: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5210" y="706090"/>
            <a:ext cx="5888790" cy="5799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706090"/>
            <a:ext cx="2664296" cy="537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02819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D4F4D-9548-845C-3509-60F0DC1C9E4C}"/>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D5E934D9-5E18-B4E2-5622-1263FF569AA8}"/>
              </a:ext>
            </a:extLst>
          </p:cNvPr>
          <p:cNvSpPr>
            <a:spLocks noGrp="1"/>
          </p:cNvSpPr>
          <p:nvPr>
            <p:ph type="title"/>
          </p:nvPr>
        </p:nvSpPr>
        <p:spPr>
          <a:xfrm>
            <a:off x="0" y="0"/>
            <a:ext cx="9144000" cy="706090"/>
          </a:xfrm>
          <a:solidFill>
            <a:srgbClr val="FFC000">
              <a:alpha val="50000"/>
            </a:srgbClr>
          </a:solidFill>
        </p:spPr>
        <p:txBody>
          <a:bodyPr>
            <a:normAutofit fontScale="90000"/>
          </a:bodyPr>
          <a:lstStyle/>
          <a:p>
            <a:r>
              <a:rPr kumimoji="1" lang="ja-JP" altLang="en-US" dirty="0"/>
              <a:t>足場の歴史　　平成２４年　特殊足場</a:t>
            </a:r>
          </a:p>
        </p:txBody>
      </p:sp>
      <p:pic>
        <p:nvPicPr>
          <p:cNvPr id="3" name="図 2">
            <a:extLst>
              <a:ext uri="{FF2B5EF4-FFF2-40B4-BE49-F238E27FC236}">
                <a16:creationId xmlns:a16="http://schemas.microsoft.com/office/drawing/2014/main" id="{0142C836-35FF-8326-40D3-73B7BFDB17CF}"/>
              </a:ext>
            </a:extLst>
          </p:cNvPr>
          <p:cNvPicPr>
            <a:picLocks noChangeAspect="1"/>
          </p:cNvPicPr>
          <p:nvPr/>
        </p:nvPicPr>
        <p:blipFill>
          <a:blip r:embed="rId2"/>
          <a:stretch>
            <a:fillRect/>
          </a:stretch>
        </p:blipFill>
        <p:spPr>
          <a:xfrm>
            <a:off x="611560" y="706090"/>
            <a:ext cx="8280920" cy="5955381"/>
          </a:xfrm>
          <a:prstGeom prst="rect">
            <a:avLst/>
          </a:prstGeom>
        </p:spPr>
      </p:pic>
    </p:spTree>
    <p:extLst>
      <p:ext uri="{BB962C8B-B14F-4D97-AF65-F5344CB8AC3E}">
        <p14:creationId xmlns:p14="http://schemas.microsoft.com/office/powerpoint/2010/main" val="11731280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D01BE-FD1B-0BE4-A3DF-354D8DE78943}"/>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2AA56D92-5707-AACE-7960-1C0B084412C9}"/>
              </a:ext>
            </a:extLst>
          </p:cNvPr>
          <p:cNvSpPr>
            <a:spLocks noGrp="1"/>
          </p:cNvSpPr>
          <p:nvPr>
            <p:ph type="title"/>
          </p:nvPr>
        </p:nvSpPr>
        <p:spPr>
          <a:xfrm>
            <a:off x="0" y="0"/>
            <a:ext cx="9144000" cy="706090"/>
          </a:xfrm>
          <a:solidFill>
            <a:srgbClr val="FFC000">
              <a:alpha val="50000"/>
            </a:srgbClr>
          </a:solidFill>
        </p:spPr>
        <p:txBody>
          <a:bodyPr>
            <a:normAutofit fontScale="90000"/>
          </a:bodyPr>
          <a:lstStyle/>
          <a:p>
            <a:r>
              <a:rPr kumimoji="1" lang="ja-JP" altLang="en-US" dirty="0"/>
              <a:t>足場の歴史　　平成２４年　特殊足場</a:t>
            </a:r>
          </a:p>
        </p:txBody>
      </p:sp>
      <p:pic>
        <p:nvPicPr>
          <p:cNvPr id="5" name="図 4">
            <a:extLst>
              <a:ext uri="{FF2B5EF4-FFF2-40B4-BE49-F238E27FC236}">
                <a16:creationId xmlns:a16="http://schemas.microsoft.com/office/drawing/2014/main" id="{2C00F320-0482-A410-EE3F-ED7EF3F5BC48}"/>
              </a:ext>
            </a:extLst>
          </p:cNvPr>
          <p:cNvPicPr>
            <a:picLocks noChangeAspect="1"/>
          </p:cNvPicPr>
          <p:nvPr/>
        </p:nvPicPr>
        <p:blipFill>
          <a:blip r:embed="rId2"/>
          <a:stretch>
            <a:fillRect/>
          </a:stretch>
        </p:blipFill>
        <p:spPr>
          <a:xfrm>
            <a:off x="286052" y="718556"/>
            <a:ext cx="8318396" cy="6139443"/>
          </a:xfrm>
          <a:prstGeom prst="rect">
            <a:avLst/>
          </a:prstGeom>
        </p:spPr>
      </p:pic>
    </p:spTree>
    <p:extLst>
      <p:ext uri="{BB962C8B-B14F-4D97-AF65-F5344CB8AC3E}">
        <p14:creationId xmlns:p14="http://schemas.microsoft.com/office/powerpoint/2010/main" val="9687940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8AD5F-6C2E-74BC-19A2-1974737BB0DE}"/>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1628C72A-2EA2-B7A6-99D9-FECAA4DE7B45}"/>
              </a:ext>
            </a:extLst>
          </p:cNvPr>
          <p:cNvSpPr>
            <a:spLocks noGrp="1"/>
          </p:cNvSpPr>
          <p:nvPr>
            <p:ph type="title"/>
          </p:nvPr>
        </p:nvSpPr>
        <p:spPr>
          <a:xfrm>
            <a:off x="0" y="0"/>
            <a:ext cx="9144000" cy="706090"/>
          </a:xfrm>
          <a:solidFill>
            <a:srgbClr val="FFC000">
              <a:alpha val="50000"/>
            </a:srgbClr>
          </a:solidFill>
        </p:spPr>
        <p:txBody>
          <a:bodyPr>
            <a:normAutofit fontScale="90000"/>
          </a:bodyPr>
          <a:lstStyle/>
          <a:p>
            <a:r>
              <a:rPr kumimoji="1" lang="ja-JP" altLang="en-US" dirty="0"/>
              <a:t>足場の歴史　　平成２４年　特殊足場</a:t>
            </a:r>
          </a:p>
        </p:txBody>
      </p:sp>
      <p:pic>
        <p:nvPicPr>
          <p:cNvPr id="7" name="図 6">
            <a:extLst>
              <a:ext uri="{FF2B5EF4-FFF2-40B4-BE49-F238E27FC236}">
                <a16:creationId xmlns:a16="http://schemas.microsoft.com/office/drawing/2014/main" id="{BD8D1998-2890-51C3-0E0B-ECE3ED47739F}"/>
              </a:ext>
            </a:extLst>
          </p:cNvPr>
          <p:cNvPicPr>
            <a:picLocks noChangeAspect="1"/>
          </p:cNvPicPr>
          <p:nvPr/>
        </p:nvPicPr>
        <p:blipFill>
          <a:blip r:embed="rId2"/>
          <a:stretch>
            <a:fillRect/>
          </a:stretch>
        </p:blipFill>
        <p:spPr>
          <a:xfrm>
            <a:off x="57180" y="2564904"/>
            <a:ext cx="9029639" cy="4084175"/>
          </a:xfrm>
          <a:prstGeom prst="rect">
            <a:avLst/>
          </a:prstGeom>
        </p:spPr>
      </p:pic>
      <p:sp>
        <p:nvSpPr>
          <p:cNvPr id="9" name="テキスト ボックス 8">
            <a:extLst>
              <a:ext uri="{FF2B5EF4-FFF2-40B4-BE49-F238E27FC236}">
                <a16:creationId xmlns:a16="http://schemas.microsoft.com/office/drawing/2014/main" id="{E74A5002-3844-1EF7-B46D-1F7405BE9182}"/>
              </a:ext>
            </a:extLst>
          </p:cNvPr>
          <p:cNvSpPr txBox="1"/>
          <p:nvPr/>
        </p:nvSpPr>
        <p:spPr>
          <a:xfrm>
            <a:off x="57179" y="685972"/>
            <a:ext cx="9029639" cy="2031325"/>
          </a:xfrm>
          <a:prstGeom prst="rect">
            <a:avLst/>
          </a:prstGeom>
          <a:noFill/>
        </p:spPr>
        <p:txBody>
          <a:bodyPr wrap="square">
            <a:spAutoFit/>
          </a:bodyPr>
          <a:lstStyle/>
          <a:p>
            <a:r>
              <a:rPr lang="ja-JP" altLang="en-US" dirty="0"/>
              <a:t>「外周部特殊足場」の組立てかた</a:t>
            </a:r>
          </a:p>
          <a:p>
            <a:pPr marL="285750" indent="-285750">
              <a:buFont typeface="Wingdings" panose="05000000000000000000" pitchFamily="2" charset="2"/>
              <a:buChar char="p"/>
            </a:pPr>
            <a:r>
              <a:rPr lang="ja-JP" altLang="en-US" dirty="0"/>
              <a:t>鉄骨工事の足場は最上部での取付け作業を省き、揚重回数を減らして効率的な作業をするために吊上げる前にあらかじめ鉄骨に取付けておくのが一般的です。</a:t>
            </a:r>
          </a:p>
          <a:p>
            <a:pPr marL="285750" indent="-285750">
              <a:buFont typeface="Wingdings" panose="05000000000000000000" pitchFamily="2" charset="2"/>
              <a:buChar char="p"/>
            </a:pPr>
            <a:r>
              <a:rPr lang="ja-JP" altLang="en-US" dirty="0"/>
              <a:t>通常のサイズの鉄骨用足場は人力で取付けが可能な大きさなので、柱材を横にした状態で足場取り付け部材を取付けます。</a:t>
            </a:r>
          </a:p>
          <a:p>
            <a:pPr marL="285750" indent="-285750">
              <a:buFont typeface="Wingdings" panose="05000000000000000000" pitchFamily="2" charset="2"/>
              <a:buChar char="p"/>
            </a:pPr>
            <a:r>
              <a:rPr lang="ja-JP" altLang="en-US" dirty="0"/>
              <a:t>この工事の外周部特殊足場は、下の写真のように柱材を立てたままの状態で支持する専用の柱架台を荷捌きヤードに作り、大きな足場のままクレーンで取付けます。</a:t>
            </a:r>
          </a:p>
        </p:txBody>
      </p:sp>
    </p:spTree>
    <p:extLst>
      <p:ext uri="{BB962C8B-B14F-4D97-AF65-F5344CB8AC3E}">
        <p14:creationId xmlns:p14="http://schemas.microsoft.com/office/powerpoint/2010/main" val="18929222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B2A6B-F5FF-5214-3FDD-ACEA8B585F23}"/>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A9D22E7C-F3E4-75DF-BD39-3AD0FA292910}"/>
              </a:ext>
            </a:extLst>
          </p:cNvPr>
          <p:cNvSpPr>
            <a:spLocks noGrp="1"/>
          </p:cNvSpPr>
          <p:nvPr>
            <p:ph type="title"/>
          </p:nvPr>
        </p:nvSpPr>
        <p:spPr>
          <a:xfrm>
            <a:off x="0" y="0"/>
            <a:ext cx="9144000" cy="706090"/>
          </a:xfrm>
          <a:solidFill>
            <a:srgbClr val="FFC000">
              <a:alpha val="50000"/>
            </a:srgbClr>
          </a:solidFill>
        </p:spPr>
        <p:txBody>
          <a:bodyPr>
            <a:normAutofit fontScale="90000"/>
          </a:bodyPr>
          <a:lstStyle/>
          <a:p>
            <a:r>
              <a:rPr kumimoji="1" lang="ja-JP" altLang="en-US" dirty="0"/>
              <a:t>足場の歴史　　平成２４年　特殊足場</a:t>
            </a:r>
          </a:p>
        </p:txBody>
      </p:sp>
      <p:pic>
        <p:nvPicPr>
          <p:cNvPr id="3" name="図 2">
            <a:extLst>
              <a:ext uri="{FF2B5EF4-FFF2-40B4-BE49-F238E27FC236}">
                <a16:creationId xmlns:a16="http://schemas.microsoft.com/office/drawing/2014/main" id="{F2EF59D1-EBC1-F2CE-F486-E53FA84746CC}"/>
              </a:ext>
            </a:extLst>
          </p:cNvPr>
          <p:cNvPicPr>
            <a:picLocks noChangeAspect="1"/>
          </p:cNvPicPr>
          <p:nvPr/>
        </p:nvPicPr>
        <p:blipFill>
          <a:blip r:embed="rId2"/>
          <a:stretch>
            <a:fillRect/>
          </a:stretch>
        </p:blipFill>
        <p:spPr>
          <a:xfrm>
            <a:off x="971600" y="705408"/>
            <a:ext cx="7883934" cy="5963951"/>
          </a:xfrm>
          <a:prstGeom prst="rect">
            <a:avLst/>
          </a:prstGeom>
        </p:spPr>
      </p:pic>
    </p:spTree>
    <p:extLst>
      <p:ext uri="{BB962C8B-B14F-4D97-AF65-F5344CB8AC3E}">
        <p14:creationId xmlns:p14="http://schemas.microsoft.com/office/powerpoint/2010/main" val="1223697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5359"/>
            <a:ext cx="9144000" cy="706090"/>
          </a:xfrm>
          <a:solidFill>
            <a:srgbClr val="FFC000">
              <a:alpha val="50000"/>
            </a:srgbClr>
          </a:solidFill>
        </p:spPr>
        <p:txBody>
          <a:bodyPr>
            <a:normAutofit fontScale="90000"/>
          </a:bodyPr>
          <a:lstStyle/>
          <a:p>
            <a:r>
              <a:rPr kumimoji="1" lang="ja-JP" altLang="en-US" dirty="0"/>
              <a:t>足場の歴史　　江戸時代　丸太足場　</a:t>
            </a:r>
          </a:p>
        </p:txBody>
      </p:sp>
      <p:sp>
        <p:nvSpPr>
          <p:cNvPr id="5" name="コンテンツ プレースホルダー 4"/>
          <p:cNvSpPr>
            <a:spLocks noGrp="1"/>
          </p:cNvSpPr>
          <p:nvPr>
            <p:ph idx="1"/>
          </p:nvPr>
        </p:nvSpPr>
        <p:spPr>
          <a:xfrm>
            <a:off x="107504" y="697751"/>
            <a:ext cx="8928992" cy="1944215"/>
          </a:xfrm>
        </p:spPr>
        <p:txBody>
          <a:bodyPr>
            <a:normAutofit fontScale="92500" lnSpcReduction="20000"/>
          </a:bodyPr>
          <a:lstStyle/>
          <a:p>
            <a:pPr marL="0" indent="0">
              <a:buNone/>
            </a:pPr>
            <a:r>
              <a:rPr lang="ja-JP" altLang="en-US" sz="2400" dirty="0"/>
              <a:t>姫路城築城の様子を再現した歌川貞秀の「真柴久吉公播州城郭築之図」は、城という当時の「高層」建築物にも丸太足場が不可欠だったことを物語っています。</a:t>
            </a:r>
            <a:endParaRPr lang="en-US" altLang="ja-JP" sz="2400" dirty="0"/>
          </a:p>
          <a:p>
            <a:pPr marL="0" indent="0">
              <a:buNone/>
            </a:pPr>
            <a:r>
              <a:rPr lang="ja-JP" altLang="en-US" sz="2400" dirty="0"/>
              <a:t>同時期の他の浮世絵などを見ると、筋かい、足場板、また手すりの高さにある布材等が共通していることから、江戸時代には丸太足場が一定の水準に達していたと考えられます。</a:t>
            </a:r>
            <a:endParaRPr kumimoji="1" lang="ja-JP" altLang="en-US" sz="2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17" y="2713397"/>
            <a:ext cx="8694165" cy="414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61614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45A01-BFE9-D431-B2BC-0627F854C6A9}"/>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AAD3F494-C7C4-0F05-7B27-D4D29E718B9D}"/>
              </a:ext>
            </a:extLst>
          </p:cNvPr>
          <p:cNvSpPr>
            <a:spLocks noGrp="1"/>
          </p:cNvSpPr>
          <p:nvPr>
            <p:ph type="title"/>
          </p:nvPr>
        </p:nvSpPr>
        <p:spPr>
          <a:xfrm>
            <a:off x="0" y="0"/>
            <a:ext cx="9144000" cy="706090"/>
          </a:xfrm>
          <a:solidFill>
            <a:srgbClr val="FFC000">
              <a:alpha val="50000"/>
            </a:srgbClr>
          </a:solidFill>
        </p:spPr>
        <p:txBody>
          <a:bodyPr>
            <a:normAutofit fontScale="90000"/>
          </a:bodyPr>
          <a:lstStyle/>
          <a:p>
            <a:r>
              <a:rPr kumimoji="1" lang="ja-JP" altLang="en-US" dirty="0"/>
              <a:t>足場の歴史　　平成２４年　特殊足場</a:t>
            </a:r>
          </a:p>
        </p:txBody>
      </p:sp>
      <p:pic>
        <p:nvPicPr>
          <p:cNvPr id="7" name="図 6">
            <a:extLst>
              <a:ext uri="{FF2B5EF4-FFF2-40B4-BE49-F238E27FC236}">
                <a16:creationId xmlns:a16="http://schemas.microsoft.com/office/drawing/2014/main" id="{F37350F5-ECF7-2501-DC11-8660F23558EF}"/>
              </a:ext>
            </a:extLst>
          </p:cNvPr>
          <p:cNvPicPr>
            <a:picLocks noChangeAspect="1"/>
          </p:cNvPicPr>
          <p:nvPr/>
        </p:nvPicPr>
        <p:blipFill>
          <a:blip r:embed="rId2"/>
          <a:stretch>
            <a:fillRect/>
          </a:stretch>
        </p:blipFill>
        <p:spPr>
          <a:xfrm>
            <a:off x="899592" y="790429"/>
            <a:ext cx="7828672" cy="6103489"/>
          </a:xfrm>
          <a:prstGeom prst="rect">
            <a:avLst/>
          </a:prstGeom>
        </p:spPr>
      </p:pic>
    </p:spTree>
    <p:extLst>
      <p:ext uri="{BB962C8B-B14F-4D97-AF65-F5344CB8AC3E}">
        <p14:creationId xmlns:p14="http://schemas.microsoft.com/office/powerpoint/2010/main" val="25602757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7090" y="19579"/>
            <a:ext cx="9097587" cy="706090"/>
          </a:xfrm>
          <a:solidFill>
            <a:srgbClr val="FFC000">
              <a:alpha val="50000"/>
            </a:srgbClr>
          </a:solidFill>
        </p:spPr>
        <p:txBody>
          <a:bodyPr>
            <a:normAutofit fontScale="90000"/>
          </a:bodyPr>
          <a:lstStyle/>
          <a:p>
            <a:r>
              <a:rPr kumimoji="1" lang="ja-JP" altLang="en-US" dirty="0"/>
              <a:t>足場の歴史　　平成２４年　特殊足場</a:t>
            </a:r>
          </a:p>
        </p:txBody>
      </p:sp>
      <p:sp>
        <p:nvSpPr>
          <p:cNvPr id="5" name="コンテンツ プレースホルダー 4"/>
          <p:cNvSpPr>
            <a:spLocks noGrp="1"/>
          </p:cNvSpPr>
          <p:nvPr>
            <p:ph idx="1"/>
          </p:nvPr>
        </p:nvSpPr>
        <p:spPr>
          <a:xfrm>
            <a:off x="17090" y="725669"/>
            <a:ext cx="8928992" cy="1963652"/>
          </a:xfrm>
        </p:spPr>
        <p:txBody>
          <a:bodyPr>
            <a:normAutofit fontScale="92500"/>
          </a:bodyPr>
          <a:lstStyle/>
          <a:p>
            <a:pPr marL="0" indent="0">
              <a:lnSpc>
                <a:spcPct val="120000"/>
              </a:lnSpc>
              <a:spcBef>
                <a:spcPts val="0"/>
              </a:spcBef>
              <a:buNone/>
            </a:pPr>
            <a:r>
              <a:rPr lang="en-US" altLang="ja-JP" sz="2400" dirty="0">
                <a:latin typeface="+mn-ea"/>
              </a:rPr>
              <a:t>2012</a:t>
            </a:r>
            <a:r>
              <a:rPr lang="ja-JP" altLang="en-US" sz="2400" dirty="0">
                <a:latin typeface="+mn-ea"/>
              </a:rPr>
              <a:t>年（平成</a:t>
            </a:r>
            <a:r>
              <a:rPr lang="en-US" altLang="ja-JP" sz="2400" dirty="0">
                <a:latin typeface="+mn-ea"/>
              </a:rPr>
              <a:t>24</a:t>
            </a:r>
            <a:r>
              <a:rPr lang="ja-JP" altLang="en-US" sz="2400" dirty="0">
                <a:latin typeface="+mn-ea"/>
              </a:rPr>
              <a:t>年）</a:t>
            </a:r>
            <a:r>
              <a:rPr lang="en-US" altLang="ja-JP" sz="2400" dirty="0">
                <a:latin typeface="+mn-ea"/>
              </a:rPr>
              <a:t>4</a:t>
            </a:r>
            <a:r>
              <a:rPr lang="ja-JP" altLang="en-US" sz="2400" dirty="0">
                <a:latin typeface="+mn-ea"/>
              </a:rPr>
              <a:t>月　前年の東日本大震災により変形した東京タワー頂上のアンテナ支柱を交換するために、地上</a:t>
            </a:r>
            <a:r>
              <a:rPr lang="en-US" altLang="ja-JP" sz="2400" dirty="0">
                <a:latin typeface="+mn-ea"/>
              </a:rPr>
              <a:t>310</a:t>
            </a:r>
            <a:r>
              <a:rPr lang="ja-JP" altLang="en-US" sz="2400" dirty="0" err="1">
                <a:latin typeface="+mn-ea"/>
              </a:rPr>
              <a:t>ｍ</a:t>
            </a:r>
            <a:r>
              <a:rPr lang="ja-JP" altLang="en-US" sz="2400" dirty="0">
                <a:latin typeface="+mn-ea"/>
              </a:rPr>
              <a:t>にアンテナ支柱基部を囲むようにして</a:t>
            </a:r>
            <a:r>
              <a:rPr lang="en-US" altLang="ja-JP" sz="2400" dirty="0">
                <a:latin typeface="+mn-ea"/>
              </a:rPr>
              <a:t>FRP</a:t>
            </a:r>
            <a:r>
              <a:rPr lang="ja-JP" altLang="en-US" sz="2400" dirty="0">
                <a:latin typeface="+mn-ea"/>
              </a:rPr>
              <a:t>パイプにより足場が組まれました。アンテナ支柱は基部からだるま落としのように撤去され、新たなものに交換されました。</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2" y="2842269"/>
            <a:ext cx="3030740" cy="4015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2842269"/>
            <a:ext cx="1464560" cy="4015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4524392" y="2842269"/>
            <a:ext cx="4572000" cy="3539430"/>
          </a:xfrm>
          <a:prstGeom prst="rect">
            <a:avLst/>
          </a:prstGeom>
        </p:spPr>
        <p:txBody>
          <a:bodyPr>
            <a:spAutoFit/>
          </a:bodyPr>
          <a:lstStyle/>
          <a:p>
            <a:r>
              <a:rPr lang="ja-JP" altLang="en-US" sz="2800" dirty="0"/>
              <a:t>（写真左から）</a:t>
            </a:r>
          </a:p>
          <a:p>
            <a:r>
              <a:rPr lang="ja-JP" altLang="en-US" sz="2800" dirty="0"/>
              <a:t>①東日本大震災の影響で曲がったアンテナ（</a:t>
            </a:r>
            <a:r>
              <a:rPr lang="en-US" altLang="ja-JP" sz="2800" dirty="0"/>
              <a:t>2012</a:t>
            </a:r>
            <a:r>
              <a:rPr lang="ja-JP" altLang="en-US" sz="2800" dirty="0"/>
              <a:t>年</a:t>
            </a:r>
            <a:r>
              <a:rPr lang="en-US" altLang="ja-JP" sz="2800" dirty="0"/>
              <a:t>4</a:t>
            </a:r>
            <a:r>
              <a:rPr lang="ja-JP" altLang="en-US" sz="2800" dirty="0"/>
              <a:t>月）</a:t>
            </a:r>
          </a:p>
          <a:p>
            <a:r>
              <a:rPr lang="ja-JP" altLang="en-US" sz="2800" dirty="0"/>
              <a:t>②取り囲むように設置された足場は一辺約</a:t>
            </a:r>
            <a:r>
              <a:rPr lang="en-US" altLang="ja-JP" sz="2800" dirty="0"/>
              <a:t>5</a:t>
            </a:r>
            <a:r>
              <a:rPr lang="ja-JP" altLang="en-US" sz="2800" dirty="0" err="1"/>
              <a:t>ｍ</a:t>
            </a:r>
            <a:r>
              <a:rPr lang="ja-JP" altLang="en-US" sz="2800" dirty="0"/>
              <a:t>。</a:t>
            </a:r>
          </a:p>
          <a:p>
            <a:r>
              <a:rPr lang="ja-JP" altLang="en-US" sz="2800" dirty="0"/>
              <a:t>③約</a:t>
            </a:r>
            <a:r>
              <a:rPr lang="en-US" altLang="ja-JP" sz="2800" dirty="0"/>
              <a:t>6</a:t>
            </a:r>
            <a:r>
              <a:rPr lang="ja-JP" altLang="en-US" sz="2800" dirty="0"/>
              <a:t>ヶ月の工事を経て修理されたアンテナ支柱。（</a:t>
            </a:r>
            <a:r>
              <a:rPr lang="en-US" altLang="ja-JP" sz="2800" dirty="0"/>
              <a:t>Licensed by TOKYO TOWER</a:t>
            </a:r>
            <a:r>
              <a:rPr lang="ja-JP" altLang="en-US" sz="2800" dirty="0"/>
              <a:t>）</a:t>
            </a:r>
          </a:p>
        </p:txBody>
      </p:sp>
    </p:spTree>
    <p:extLst>
      <p:ext uri="{BB962C8B-B14F-4D97-AF65-F5344CB8AC3E}">
        <p14:creationId xmlns:p14="http://schemas.microsoft.com/office/powerpoint/2010/main" val="26560975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2EB6-89E2-C578-D2B4-F2731C78EDD1}"/>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5512D803-C63F-C3E0-7E70-C0540120C433}"/>
              </a:ext>
            </a:extLst>
          </p:cNvPr>
          <p:cNvSpPr>
            <a:spLocks noGrp="1"/>
          </p:cNvSpPr>
          <p:nvPr>
            <p:ph type="title"/>
          </p:nvPr>
        </p:nvSpPr>
        <p:spPr>
          <a:xfrm>
            <a:off x="0" y="-13672"/>
            <a:ext cx="9144000" cy="706090"/>
          </a:xfrm>
          <a:solidFill>
            <a:srgbClr val="FFC000">
              <a:alpha val="50000"/>
            </a:srgbClr>
          </a:solidFill>
        </p:spPr>
        <p:txBody>
          <a:bodyPr>
            <a:normAutofit fontScale="90000"/>
          </a:bodyPr>
          <a:lstStyle/>
          <a:p>
            <a:r>
              <a:rPr kumimoji="1" lang="ja-JP" altLang="en-US" dirty="0"/>
              <a:t>足場の歴史　　令和</a:t>
            </a:r>
            <a:r>
              <a:rPr kumimoji="1" lang="en-US" altLang="ja-JP" dirty="0"/>
              <a:t>6</a:t>
            </a:r>
            <a:r>
              <a:rPr kumimoji="1" lang="ja-JP" altLang="en-US" dirty="0"/>
              <a:t>年　</a:t>
            </a:r>
            <a:r>
              <a:rPr lang="ja-JP" altLang="en-US" dirty="0"/>
              <a:t>法改正</a:t>
            </a:r>
            <a:endParaRPr kumimoji="1" lang="ja-JP" altLang="en-US" dirty="0"/>
          </a:p>
        </p:txBody>
      </p:sp>
      <p:sp>
        <p:nvSpPr>
          <p:cNvPr id="5" name="コンテンツ プレースホルダー 4">
            <a:extLst>
              <a:ext uri="{FF2B5EF4-FFF2-40B4-BE49-F238E27FC236}">
                <a16:creationId xmlns:a16="http://schemas.microsoft.com/office/drawing/2014/main" id="{BCFE61D8-9537-362A-0711-F10F58724923}"/>
              </a:ext>
            </a:extLst>
          </p:cNvPr>
          <p:cNvSpPr>
            <a:spLocks noGrp="1"/>
          </p:cNvSpPr>
          <p:nvPr>
            <p:ph idx="1"/>
          </p:nvPr>
        </p:nvSpPr>
        <p:spPr>
          <a:xfrm>
            <a:off x="199131" y="697750"/>
            <a:ext cx="8928992" cy="5805264"/>
          </a:xfrm>
        </p:spPr>
        <p:txBody>
          <a:bodyPr>
            <a:noAutofit/>
          </a:bodyPr>
          <a:lstStyle/>
          <a:p>
            <a:pPr marL="0" indent="0">
              <a:buNone/>
            </a:pPr>
            <a:r>
              <a:rPr lang="ja-JP" altLang="en-US" sz="2800" dirty="0">
                <a:latin typeface="Nirmala Text" panose="020B0502040204020203" pitchFamily="34" charset="0"/>
                <a:ea typeface="HGP明朝E" panose="02020900000000000000" pitchFamily="18" charset="-128"/>
                <a:cs typeface="Nirmala Text" panose="020B0502040204020203" pitchFamily="34" charset="0"/>
              </a:rPr>
              <a:t>足場等関係の改正［令和</a:t>
            </a:r>
            <a:r>
              <a:rPr lang="en-US" altLang="ja-JP" sz="2800" dirty="0">
                <a:latin typeface="Nirmala Text" panose="020B0502040204020203" pitchFamily="34" charset="0"/>
                <a:ea typeface="HGP明朝E" panose="02020900000000000000" pitchFamily="18" charset="-128"/>
                <a:cs typeface="Nirmala Text" panose="020B0502040204020203" pitchFamily="34" charset="0"/>
              </a:rPr>
              <a:t>6</a:t>
            </a:r>
            <a:r>
              <a:rPr lang="ja-JP" altLang="en-US" sz="2800" dirty="0">
                <a:latin typeface="Nirmala Text" panose="020B0502040204020203" pitchFamily="34" charset="0"/>
                <a:ea typeface="HGP明朝E" panose="02020900000000000000" pitchFamily="18" charset="-128"/>
                <a:cs typeface="Nirmala Text" panose="020B0502040204020203" pitchFamily="34" charset="0"/>
              </a:rPr>
              <a:t>年</a:t>
            </a:r>
            <a:r>
              <a:rPr lang="en-US" altLang="ja-JP" sz="2800" dirty="0">
                <a:latin typeface="Nirmala Text" panose="020B0502040204020203" pitchFamily="34" charset="0"/>
                <a:ea typeface="HGP明朝E" panose="02020900000000000000" pitchFamily="18" charset="-128"/>
                <a:cs typeface="Nirmala Text" panose="020B0502040204020203" pitchFamily="34" charset="0"/>
              </a:rPr>
              <a:t>4</a:t>
            </a:r>
            <a:r>
              <a:rPr lang="ja-JP" altLang="en-US" sz="2800" dirty="0">
                <a:latin typeface="Nirmala Text" panose="020B0502040204020203" pitchFamily="34" charset="0"/>
                <a:ea typeface="HGP明朝E" panose="02020900000000000000" pitchFamily="18" charset="-128"/>
                <a:cs typeface="Nirmala Text" panose="020B0502040204020203" pitchFamily="34" charset="0"/>
              </a:rPr>
              <a:t>月</a:t>
            </a:r>
            <a:r>
              <a:rPr lang="en-US" altLang="ja-JP" sz="2800" dirty="0">
                <a:latin typeface="Nirmala Text" panose="020B0502040204020203" pitchFamily="34" charset="0"/>
                <a:ea typeface="HGP明朝E" panose="02020900000000000000" pitchFamily="18" charset="-128"/>
                <a:cs typeface="Nirmala Text" panose="020B0502040204020203" pitchFamily="34" charset="0"/>
              </a:rPr>
              <a:t>1</a:t>
            </a:r>
            <a:r>
              <a:rPr lang="ja-JP" altLang="en-US" sz="2800" dirty="0">
                <a:latin typeface="Nirmala Text" panose="020B0502040204020203" pitchFamily="34" charset="0"/>
                <a:ea typeface="HGP明朝E" panose="02020900000000000000" pitchFamily="18" charset="-128"/>
                <a:cs typeface="Nirmala Text" panose="020B0502040204020203" pitchFamily="34" charset="0"/>
              </a:rPr>
              <a:t>日施行］</a:t>
            </a:r>
          </a:p>
          <a:p>
            <a:pPr marL="0" indent="0">
              <a:buNone/>
            </a:pPr>
            <a:r>
              <a:rPr lang="ja-JP" altLang="en-US" sz="2800" dirty="0">
                <a:latin typeface="Nirmala Text" panose="020B0502040204020203" pitchFamily="34" charset="0"/>
                <a:ea typeface="HGP明朝E" panose="02020900000000000000" pitchFamily="18" charset="-128"/>
                <a:cs typeface="Nirmala Text" panose="020B0502040204020203" pitchFamily="34" charset="0"/>
              </a:rPr>
              <a:t>①	</a:t>
            </a:r>
            <a:r>
              <a:rPr lang="ja-JP" altLang="en-US" sz="2800" dirty="0">
                <a:highlight>
                  <a:srgbClr val="FFFF00"/>
                </a:highlight>
                <a:latin typeface="Nirmala Text" panose="020B0502040204020203" pitchFamily="34" charset="0"/>
                <a:ea typeface="HGP明朝E" panose="02020900000000000000" pitchFamily="18" charset="-128"/>
                <a:cs typeface="Nirmala Text" panose="020B0502040204020203" pitchFamily="34" charset="0"/>
              </a:rPr>
              <a:t>一側足場</a:t>
            </a:r>
            <a:r>
              <a:rPr lang="ja-JP" altLang="en-US" sz="2800" dirty="0">
                <a:latin typeface="Nirmala Text" panose="020B0502040204020203" pitchFamily="34" charset="0"/>
                <a:ea typeface="HGP明朝E" panose="02020900000000000000" pitchFamily="18" charset="-128"/>
                <a:cs typeface="Nirmala Text" panose="020B0502040204020203" pitchFamily="34" charset="0"/>
              </a:rPr>
              <a:t>の使用範囲が明確化</a:t>
            </a:r>
          </a:p>
          <a:p>
            <a:pPr marL="623888">
              <a:buFont typeface="Wingdings" panose="05000000000000000000" pitchFamily="2" charset="2"/>
              <a:buChar char="p"/>
            </a:pPr>
            <a:r>
              <a:rPr lang="ja-JP" altLang="en-US" sz="2400" dirty="0">
                <a:latin typeface="Nirmala Text" panose="020B0502040204020203" pitchFamily="34" charset="0"/>
                <a:ea typeface="HGP明朝E" panose="02020900000000000000" pitchFamily="18" charset="-128"/>
                <a:cs typeface="Nirmala Text" panose="020B0502040204020203" pitchFamily="34" charset="0"/>
              </a:rPr>
              <a:t>幅が</a:t>
            </a:r>
            <a:r>
              <a:rPr lang="en-US" altLang="ja-JP" sz="2400" dirty="0">
                <a:latin typeface="Nirmala Text" panose="020B0502040204020203" pitchFamily="34" charset="0"/>
                <a:ea typeface="HGP明朝E" panose="02020900000000000000" pitchFamily="18" charset="-128"/>
                <a:cs typeface="Nirmala Text" panose="020B0502040204020203" pitchFamily="34" charset="0"/>
              </a:rPr>
              <a:t>1</a:t>
            </a:r>
            <a:r>
              <a:rPr lang="ja-JP" altLang="en-US" sz="2400" dirty="0">
                <a:latin typeface="Nirmala Text" panose="020B0502040204020203" pitchFamily="34" charset="0"/>
                <a:ea typeface="HGP明朝E" panose="02020900000000000000" pitchFamily="18" charset="-128"/>
                <a:cs typeface="Nirmala Text" panose="020B0502040204020203" pitchFamily="34" charset="0"/>
              </a:rPr>
              <a:t>メートル以上の箇所において足場を使用するときは、原則として本足場を使用することが必要になります。</a:t>
            </a:r>
            <a:endParaRPr lang="en-US" altLang="ja-JP" sz="2400" dirty="0">
              <a:latin typeface="Nirmala Text" panose="020B0502040204020203" pitchFamily="34" charset="0"/>
              <a:ea typeface="HGP明朝E" panose="02020900000000000000" pitchFamily="18" charset="-128"/>
              <a:cs typeface="Nirmala Text" panose="020B0502040204020203" pitchFamily="34" charset="0"/>
            </a:endParaRPr>
          </a:p>
          <a:p>
            <a:pPr marL="280988" indent="0">
              <a:buNone/>
            </a:pPr>
            <a:endParaRPr lang="ja-JP" altLang="en-US" sz="2400" dirty="0">
              <a:latin typeface="Nirmala Text" panose="020B0502040204020203" pitchFamily="34" charset="0"/>
              <a:ea typeface="HGP明朝E" panose="02020900000000000000" pitchFamily="18" charset="-128"/>
              <a:cs typeface="Nirmala Text" panose="020B0502040204020203" pitchFamily="34" charset="0"/>
            </a:endParaRPr>
          </a:p>
          <a:p>
            <a:pPr marL="0" indent="0">
              <a:buNone/>
            </a:pPr>
            <a:r>
              <a:rPr lang="ja-JP" altLang="en-US" sz="2800" dirty="0">
                <a:latin typeface="Nirmala Text" panose="020B0502040204020203" pitchFamily="34" charset="0"/>
                <a:ea typeface="HGP明朝E" panose="02020900000000000000" pitchFamily="18" charset="-128"/>
                <a:cs typeface="Nirmala Text" panose="020B0502040204020203" pitchFamily="34" charset="0"/>
              </a:rPr>
              <a:t>②	</a:t>
            </a:r>
            <a:r>
              <a:rPr lang="ja-JP" altLang="en-US" sz="2800" dirty="0">
                <a:highlight>
                  <a:srgbClr val="FFFF00"/>
                </a:highlight>
                <a:latin typeface="Nirmala Text" panose="020B0502040204020203" pitchFamily="34" charset="0"/>
                <a:ea typeface="HGP明朝E" panose="02020900000000000000" pitchFamily="18" charset="-128"/>
                <a:cs typeface="Nirmala Text" panose="020B0502040204020203" pitchFamily="34" charset="0"/>
              </a:rPr>
              <a:t>足場の点検</a:t>
            </a:r>
            <a:r>
              <a:rPr lang="ja-JP" altLang="en-US" sz="2800" dirty="0">
                <a:latin typeface="Nirmala Text" panose="020B0502040204020203" pitchFamily="34" charset="0"/>
                <a:ea typeface="HGP明朝E" panose="02020900000000000000" pitchFamily="18" charset="-128"/>
                <a:cs typeface="Nirmala Text" panose="020B0502040204020203" pitchFamily="34" charset="0"/>
              </a:rPr>
              <a:t>時の点検者の指名</a:t>
            </a:r>
          </a:p>
          <a:p>
            <a:pPr marL="623888">
              <a:buFont typeface="Wingdings" panose="05000000000000000000" pitchFamily="2" charset="2"/>
              <a:buChar char="p"/>
            </a:pPr>
            <a:r>
              <a:rPr lang="ja-JP" altLang="en-US" sz="2400" dirty="0">
                <a:latin typeface="Nirmala Text" panose="020B0502040204020203" pitchFamily="34" charset="0"/>
                <a:ea typeface="HGP明朝E" panose="02020900000000000000" pitchFamily="18" charset="-128"/>
                <a:cs typeface="Nirmala Text" panose="020B0502040204020203" pitchFamily="34" charset="0"/>
              </a:rPr>
              <a:t>事業者及び注文者が足場の点検（つり足場を含む。）を行う際は、あらかじめ点検者を指名することが必要になります。</a:t>
            </a:r>
            <a:endParaRPr lang="en-US" altLang="ja-JP" sz="2400" dirty="0">
              <a:latin typeface="Nirmala Text" panose="020B0502040204020203" pitchFamily="34" charset="0"/>
              <a:ea typeface="HGP明朝E" panose="02020900000000000000" pitchFamily="18" charset="-128"/>
              <a:cs typeface="Nirmala Text" panose="020B0502040204020203" pitchFamily="34" charset="0"/>
            </a:endParaRPr>
          </a:p>
          <a:p>
            <a:pPr marL="280988" indent="0">
              <a:buNone/>
            </a:pPr>
            <a:endParaRPr lang="ja-JP" altLang="en-US" sz="2400" dirty="0">
              <a:latin typeface="Nirmala Text" panose="020B0502040204020203" pitchFamily="34" charset="0"/>
              <a:ea typeface="HGP明朝E" panose="02020900000000000000" pitchFamily="18" charset="-128"/>
              <a:cs typeface="Nirmala Text" panose="020B0502040204020203" pitchFamily="34" charset="0"/>
            </a:endParaRPr>
          </a:p>
          <a:p>
            <a:pPr marL="0" indent="0">
              <a:buNone/>
            </a:pPr>
            <a:r>
              <a:rPr lang="ja-JP" altLang="en-US" sz="2800" dirty="0">
                <a:latin typeface="Nirmala Text" panose="020B0502040204020203" pitchFamily="34" charset="0"/>
                <a:ea typeface="HGP明朝E" panose="02020900000000000000" pitchFamily="18" charset="-128"/>
                <a:cs typeface="Nirmala Text" panose="020B0502040204020203" pitchFamily="34" charset="0"/>
              </a:rPr>
              <a:t>③	</a:t>
            </a:r>
            <a:r>
              <a:rPr lang="ja-JP" altLang="en-US" sz="2800" dirty="0">
                <a:highlight>
                  <a:srgbClr val="FFFF00"/>
                </a:highlight>
                <a:latin typeface="Nirmala Text" panose="020B0502040204020203" pitchFamily="34" charset="0"/>
                <a:ea typeface="HGP明朝E" panose="02020900000000000000" pitchFamily="18" charset="-128"/>
                <a:cs typeface="Nirmala Text" panose="020B0502040204020203" pitchFamily="34" charset="0"/>
              </a:rPr>
              <a:t>足場の組立て等の後の点検者</a:t>
            </a:r>
            <a:r>
              <a:rPr lang="ja-JP" altLang="en-US" sz="2800" dirty="0">
                <a:latin typeface="Nirmala Text" panose="020B0502040204020203" pitchFamily="34" charset="0"/>
                <a:ea typeface="HGP明朝E" panose="02020900000000000000" pitchFamily="18" charset="-128"/>
                <a:cs typeface="Nirmala Text" panose="020B0502040204020203" pitchFamily="34" charset="0"/>
              </a:rPr>
              <a:t>の氏名の記録・保存</a:t>
            </a:r>
          </a:p>
          <a:p>
            <a:pPr marL="623888">
              <a:buFont typeface="Wingdings" panose="05000000000000000000" pitchFamily="2" charset="2"/>
              <a:buChar char="p"/>
            </a:pPr>
            <a:r>
              <a:rPr lang="ja-JP" altLang="en-US" sz="2400" dirty="0">
                <a:latin typeface="Nirmala Text" panose="020B0502040204020203" pitchFamily="34" charset="0"/>
                <a:ea typeface="HGP明朝E" panose="02020900000000000000" pitchFamily="18" charset="-128"/>
                <a:cs typeface="Nirmala Text" panose="020B0502040204020203" pitchFamily="34" charset="0"/>
              </a:rPr>
              <a:t>足場の組立て、一部解体、変更等の後の点検後に、点検者の氏名を記録・保存することが必要になります。</a:t>
            </a:r>
          </a:p>
        </p:txBody>
      </p:sp>
    </p:spTree>
    <p:extLst>
      <p:ext uri="{BB962C8B-B14F-4D97-AF65-F5344CB8AC3E}">
        <p14:creationId xmlns:p14="http://schemas.microsoft.com/office/powerpoint/2010/main" val="19864128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84A2D-663F-A381-4672-7A20A7537BD4}"/>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D8A816A5-5011-CF20-A43F-6B77745B5F74}"/>
              </a:ext>
            </a:extLst>
          </p:cNvPr>
          <p:cNvSpPr>
            <a:spLocks noGrp="1"/>
          </p:cNvSpPr>
          <p:nvPr>
            <p:ph type="title"/>
          </p:nvPr>
        </p:nvSpPr>
        <p:spPr>
          <a:xfrm>
            <a:off x="0" y="-13672"/>
            <a:ext cx="9144000" cy="706090"/>
          </a:xfrm>
          <a:solidFill>
            <a:srgbClr val="FFC000">
              <a:alpha val="50000"/>
            </a:srgbClr>
          </a:solidFill>
        </p:spPr>
        <p:txBody>
          <a:bodyPr>
            <a:normAutofit fontScale="90000"/>
          </a:bodyPr>
          <a:lstStyle/>
          <a:p>
            <a:r>
              <a:rPr kumimoji="1" lang="ja-JP" altLang="en-US" dirty="0"/>
              <a:t>足場の歴史　　令和</a:t>
            </a:r>
            <a:r>
              <a:rPr kumimoji="1" lang="en-US" altLang="ja-JP" dirty="0"/>
              <a:t>6</a:t>
            </a:r>
            <a:r>
              <a:rPr kumimoji="1" lang="ja-JP" altLang="en-US" dirty="0"/>
              <a:t>年　</a:t>
            </a:r>
            <a:r>
              <a:rPr lang="ja-JP" altLang="en-US" dirty="0"/>
              <a:t>法改正</a:t>
            </a:r>
            <a:endParaRPr kumimoji="1" lang="ja-JP" altLang="en-US" dirty="0"/>
          </a:p>
        </p:txBody>
      </p:sp>
      <p:sp>
        <p:nvSpPr>
          <p:cNvPr id="5" name="コンテンツ プレースホルダー 4">
            <a:extLst>
              <a:ext uri="{FF2B5EF4-FFF2-40B4-BE49-F238E27FC236}">
                <a16:creationId xmlns:a16="http://schemas.microsoft.com/office/drawing/2014/main" id="{F002F327-46F3-DCB5-FF7C-32E63DAD636E}"/>
              </a:ext>
            </a:extLst>
          </p:cNvPr>
          <p:cNvSpPr>
            <a:spLocks noGrp="1"/>
          </p:cNvSpPr>
          <p:nvPr>
            <p:ph idx="1"/>
          </p:nvPr>
        </p:nvSpPr>
        <p:spPr>
          <a:xfrm>
            <a:off x="100366" y="692418"/>
            <a:ext cx="9043634" cy="5805264"/>
          </a:xfrm>
        </p:spPr>
        <p:txBody>
          <a:bodyPr>
            <a:noAutofit/>
          </a:bodyPr>
          <a:lstStyle/>
          <a:p>
            <a:pPr marL="0" indent="0">
              <a:buNone/>
            </a:pPr>
            <a:r>
              <a:rPr lang="ja-JP" altLang="en-US" dirty="0">
                <a:latin typeface="+mn-ea"/>
                <a:cs typeface="Nirmala Text" panose="020B0502040204020203" pitchFamily="34" charset="0"/>
              </a:rPr>
              <a:t>足場等関係の改正［令和</a:t>
            </a:r>
            <a:r>
              <a:rPr lang="en-US" altLang="ja-JP" dirty="0">
                <a:latin typeface="+mn-ea"/>
                <a:cs typeface="Nirmala Text" panose="020B0502040204020203" pitchFamily="34" charset="0"/>
              </a:rPr>
              <a:t>6</a:t>
            </a:r>
            <a:r>
              <a:rPr lang="ja-JP" altLang="en-US" dirty="0">
                <a:latin typeface="+mn-ea"/>
                <a:cs typeface="Nirmala Text" panose="020B0502040204020203" pitchFamily="34" charset="0"/>
              </a:rPr>
              <a:t>年</a:t>
            </a:r>
            <a:r>
              <a:rPr lang="en-US" altLang="ja-JP" dirty="0">
                <a:latin typeface="+mn-ea"/>
                <a:cs typeface="Nirmala Text" panose="020B0502040204020203" pitchFamily="34" charset="0"/>
              </a:rPr>
              <a:t>4</a:t>
            </a:r>
            <a:r>
              <a:rPr lang="ja-JP" altLang="en-US" dirty="0">
                <a:latin typeface="+mn-ea"/>
                <a:cs typeface="Nirmala Text" panose="020B0502040204020203" pitchFamily="34" charset="0"/>
              </a:rPr>
              <a:t>月</a:t>
            </a:r>
            <a:r>
              <a:rPr lang="en-US" altLang="ja-JP" dirty="0">
                <a:latin typeface="+mn-ea"/>
                <a:cs typeface="Nirmala Text" panose="020B0502040204020203" pitchFamily="34" charset="0"/>
              </a:rPr>
              <a:t>1</a:t>
            </a:r>
            <a:r>
              <a:rPr lang="ja-JP" altLang="en-US" dirty="0">
                <a:latin typeface="+mn-ea"/>
                <a:cs typeface="Nirmala Text" panose="020B0502040204020203" pitchFamily="34" charset="0"/>
              </a:rPr>
              <a:t>日施行］</a:t>
            </a:r>
            <a:endParaRPr lang="en-US" altLang="ja-JP" dirty="0">
              <a:latin typeface="+mn-ea"/>
              <a:cs typeface="Nirmala Text" panose="020B0502040204020203" pitchFamily="34" charset="0"/>
            </a:endParaRPr>
          </a:p>
          <a:p>
            <a:pPr>
              <a:buFont typeface="Wingdings" panose="05000000000000000000" pitchFamily="2" charset="2"/>
              <a:buChar char="p"/>
            </a:pPr>
            <a:r>
              <a:rPr lang="ja-JP" altLang="en-US" sz="2400" b="1" dirty="0">
                <a:latin typeface="+mn-ea"/>
                <a:cs typeface="Nirmala Text" panose="020B0502040204020203" pitchFamily="34" charset="0"/>
              </a:rPr>
              <a:t>屋根等の端・開口部からの墜落・転落災害</a:t>
            </a:r>
            <a:r>
              <a:rPr lang="ja-JP" altLang="en-US" sz="2400" dirty="0">
                <a:latin typeface="+mn-ea"/>
                <a:cs typeface="Nirmala Text" panose="020B0502040204020203" pitchFamily="34" charset="0"/>
              </a:rPr>
              <a:t>では、</a:t>
            </a:r>
            <a:endParaRPr lang="en-US" altLang="ja-JP" sz="2400" dirty="0">
              <a:latin typeface="+mn-ea"/>
              <a:cs typeface="Nirmala Text" panose="020B0502040204020203" pitchFamily="34" charset="0"/>
            </a:endParaRPr>
          </a:p>
          <a:p>
            <a:pPr marL="0" indent="0">
              <a:buNone/>
            </a:pPr>
            <a:r>
              <a:rPr lang="ja-JP" altLang="en-US" sz="2400" dirty="0">
                <a:latin typeface="+mn-ea"/>
                <a:cs typeface="Nirmala Text" panose="020B0502040204020203" pitchFamily="34" charset="0"/>
              </a:rPr>
              <a:t>    特に小規模工事において、対策を実施するためのノウハウの不足　</a:t>
            </a:r>
            <a:endParaRPr lang="en-US" altLang="ja-JP" sz="2400" dirty="0">
              <a:latin typeface="+mn-ea"/>
              <a:cs typeface="Nirmala Text" panose="020B0502040204020203" pitchFamily="34" charset="0"/>
            </a:endParaRPr>
          </a:p>
          <a:p>
            <a:pPr marL="0" indent="0">
              <a:buNone/>
            </a:pPr>
            <a:r>
              <a:rPr lang="ja-JP" altLang="en-US" sz="2400" dirty="0">
                <a:latin typeface="+mn-ea"/>
                <a:cs typeface="Nirmala Text" panose="020B0502040204020203" pitchFamily="34" charset="0"/>
              </a:rPr>
              <a:t>　　から手すり等の設置や要求性能墜落制止用器具の使用等、</a:t>
            </a:r>
            <a:endParaRPr lang="en-US" altLang="ja-JP" sz="2400" dirty="0">
              <a:latin typeface="+mn-ea"/>
              <a:cs typeface="Nirmala Text" panose="020B0502040204020203" pitchFamily="34" charset="0"/>
            </a:endParaRPr>
          </a:p>
          <a:p>
            <a:pPr marL="0" indent="0">
              <a:spcBef>
                <a:spcPts val="0"/>
              </a:spcBef>
              <a:spcAft>
                <a:spcPts val="1200"/>
              </a:spcAft>
              <a:buNone/>
            </a:pPr>
            <a:r>
              <a:rPr lang="ja-JP" altLang="en-US" sz="2400" dirty="0">
                <a:latin typeface="+mn-ea"/>
                <a:cs typeface="Nirmala Text" panose="020B0502040204020203" pitchFamily="34" charset="0"/>
              </a:rPr>
              <a:t>　　法令上の措置が不十分。</a:t>
            </a:r>
            <a:endParaRPr lang="en-US" altLang="ja-JP" sz="2400" dirty="0">
              <a:latin typeface="+mn-ea"/>
              <a:cs typeface="Nirmala Text" panose="020B0502040204020203" pitchFamily="34" charset="0"/>
            </a:endParaRPr>
          </a:p>
          <a:p>
            <a:pPr>
              <a:buFont typeface="Wingdings" panose="05000000000000000000" pitchFamily="2" charset="2"/>
              <a:buChar char="p"/>
            </a:pPr>
            <a:r>
              <a:rPr lang="ja-JP" altLang="en-US" sz="2400" dirty="0">
                <a:latin typeface="+mn-ea"/>
                <a:cs typeface="Nirmala Text" panose="020B0502040204020203" pitchFamily="34" charset="0"/>
              </a:rPr>
              <a:t>足場での通常作業中の墜落・転落災害では、手すり等がなく、</a:t>
            </a:r>
            <a:endParaRPr lang="en-US" altLang="ja-JP" sz="2400" dirty="0">
              <a:latin typeface="+mn-ea"/>
              <a:cs typeface="Nirmala Text" panose="020B0502040204020203" pitchFamily="34" charset="0"/>
            </a:endParaRPr>
          </a:p>
          <a:p>
            <a:pPr marL="0" indent="0">
              <a:spcBef>
                <a:spcPts val="0"/>
              </a:spcBef>
              <a:spcAft>
                <a:spcPts val="1200"/>
              </a:spcAft>
              <a:buNone/>
            </a:pPr>
            <a:r>
              <a:rPr lang="ja-JP" altLang="en-US" sz="2400" dirty="0">
                <a:latin typeface="+mn-ea"/>
                <a:cs typeface="Nirmala Text" panose="020B0502040204020203" pitchFamily="34" charset="0"/>
              </a:rPr>
              <a:t>　　</a:t>
            </a:r>
            <a:r>
              <a:rPr lang="ja-JP" altLang="en-US" sz="2400" b="1" dirty="0">
                <a:latin typeface="+mn-ea"/>
                <a:cs typeface="Nirmala Text" panose="020B0502040204020203" pitchFamily="34" charset="0"/>
              </a:rPr>
              <a:t>足場の安全点検が行われていない</a:t>
            </a:r>
            <a:r>
              <a:rPr lang="ja-JP" altLang="en-US" sz="2400" dirty="0">
                <a:latin typeface="+mn-ea"/>
                <a:cs typeface="Nirmala Text" panose="020B0502040204020203" pitchFamily="34" charset="0"/>
              </a:rPr>
              <a:t>事例が散見されている。</a:t>
            </a:r>
            <a:endParaRPr lang="en-US" altLang="ja-JP" sz="2400" dirty="0">
              <a:latin typeface="+mn-ea"/>
              <a:cs typeface="Nirmala Text" panose="020B0502040204020203" pitchFamily="34" charset="0"/>
            </a:endParaRPr>
          </a:p>
          <a:p>
            <a:pPr>
              <a:buFont typeface="Wingdings" panose="05000000000000000000" pitchFamily="2" charset="2"/>
              <a:buChar char="p"/>
            </a:pPr>
            <a:r>
              <a:rPr lang="ja-JP" altLang="en-US" sz="2400" b="1" u="sng" dirty="0">
                <a:highlight>
                  <a:srgbClr val="FFFF00"/>
                </a:highlight>
                <a:latin typeface="+mn-ea"/>
                <a:cs typeface="Nirmala Text" panose="020B0502040204020203" pitchFamily="34" charset="0"/>
              </a:rPr>
              <a:t>一側足場</a:t>
            </a:r>
            <a:r>
              <a:rPr lang="ja-JP" altLang="en-US" sz="2400" u="sng" dirty="0">
                <a:highlight>
                  <a:srgbClr val="FFFF00"/>
                </a:highlight>
                <a:latin typeface="+mn-ea"/>
                <a:cs typeface="Nirmala Text" panose="020B0502040204020203" pitchFamily="34" charset="0"/>
              </a:rPr>
              <a:t>にあっては、法令上手すり等の設置義務がない。</a:t>
            </a:r>
            <a:endParaRPr lang="en-US" altLang="ja-JP" sz="2400" u="sng" dirty="0">
              <a:highlight>
                <a:srgbClr val="FFFF00"/>
              </a:highlight>
              <a:latin typeface="+mn-ea"/>
              <a:cs typeface="Nirmala Text" panose="020B0502040204020203" pitchFamily="34" charset="0"/>
            </a:endParaRPr>
          </a:p>
          <a:p>
            <a:pPr>
              <a:buFont typeface="Wingdings" panose="05000000000000000000" pitchFamily="2" charset="2"/>
              <a:buChar char="p"/>
            </a:pPr>
            <a:endParaRPr lang="ja-JP" altLang="en-US" sz="2400" dirty="0">
              <a:latin typeface="+mn-ea"/>
              <a:cs typeface="Nirmala Text" panose="020B0502040204020203" pitchFamily="34" charset="0"/>
            </a:endParaRPr>
          </a:p>
          <a:p>
            <a:pPr>
              <a:buFont typeface="Wingdings" panose="05000000000000000000" pitchFamily="2" charset="2"/>
              <a:buChar char="p"/>
            </a:pPr>
            <a:r>
              <a:rPr lang="ja-JP" altLang="en-US" sz="2400" dirty="0">
                <a:latin typeface="+mn-ea"/>
                <a:cs typeface="Nirmala Text" panose="020B0502040204020203" pitchFamily="34" charset="0"/>
              </a:rPr>
              <a:t>足場の組立・解体中の墜落災害では、手すり等がない場合に墜落制止用器具を親綱にかけておらず転落したケース等が認められた。</a:t>
            </a:r>
          </a:p>
        </p:txBody>
      </p:sp>
    </p:spTree>
    <p:extLst>
      <p:ext uri="{BB962C8B-B14F-4D97-AF65-F5344CB8AC3E}">
        <p14:creationId xmlns:p14="http://schemas.microsoft.com/office/powerpoint/2010/main" val="15950566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1A52D-B9A2-934A-5046-DB1AB69F0FCD}"/>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0B956172-3E18-CB77-8E76-0F57C76D2842}"/>
              </a:ext>
            </a:extLst>
          </p:cNvPr>
          <p:cNvSpPr>
            <a:spLocks noGrp="1"/>
          </p:cNvSpPr>
          <p:nvPr>
            <p:ph type="title"/>
          </p:nvPr>
        </p:nvSpPr>
        <p:spPr>
          <a:xfrm>
            <a:off x="0" y="-13672"/>
            <a:ext cx="9144000" cy="706090"/>
          </a:xfrm>
          <a:solidFill>
            <a:srgbClr val="FFC000">
              <a:alpha val="50000"/>
            </a:srgbClr>
          </a:solidFill>
        </p:spPr>
        <p:txBody>
          <a:bodyPr>
            <a:normAutofit fontScale="90000"/>
          </a:bodyPr>
          <a:lstStyle/>
          <a:p>
            <a:r>
              <a:rPr kumimoji="1" lang="ja-JP" altLang="en-US" dirty="0"/>
              <a:t>足場の歴史　　令和</a:t>
            </a:r>
            <a:r>
              <a:rPr kumimoji="1" lang="en-US" altLang="ja-JP" dirty="0"/>
              <a:t>6</a:t>
            </a:r>
            <a:r>
              <a:rPr kumimoji="1" lang="ja-JP" altLang="en-US" dirty="0"/>
              <a:t>年　</a:t>
            </a:r>
            <a:r>
              <a:rPr lang="ja-JP" altLang="en-US" dirty="0"/>
              <a:t>法改正</a:t>
            </a:r>
            <a:endParaRPr kumimoji="1" lang="ja-JP" altLang="en-US" dirty="0"/>
          </a:p>
        </p:txBody>
      </p:sp>
      <p:sp>
        <p:nvSpPr>
          <p:cNvPr id="5" name="コンテンツ プレースホルダー 4">
            <a:extLst>
              <a:ext uri="{FF2B5EF4-FFF2-40B4-BE49-F238E27FC236}">
                <a16:creationId xmlns:a16="http://schemas.microsoft.com/office/drawing/2014/main" id="{37CF9470-E1F9-5AC7-6A14-D1DA8B9D2BE9}"/>
              </a:ext>
            </a:extLst>
          </p:cNvPr>
          <p:cNvSpPr>
            <a:spLocks noGrp="1"/>
          </p:cNvSpPr>
          <p:nvPr>
            <p:ph idx="1"/>
          </p:nvPr>
        </p:nvSpPr>
        <p:spPr>
          <a:xfrm>
            <a:off x="100366" y="692418"/>
            <a:ext cx="9043634" cy="5805264"/>
          </a:xfrm>
        </p:spPr>
        <p:txBody>
          <a:bodyPr>
            <a:noAutofit/>
          </a:bodyPr>
          <a:lstStyle/>
          <a:p>
            <a:pPr marL="0" indent="0">
              <a:buNone/>
            </a:pPr>
            <a:r>
              <a:rPr lang="ja-JP" altLang="en-US" sz="2800" dirty="0">
                <a:latin typeface="+mn-ea"/>
                <a:cs typeface="Nirmala Text" panose="020B0502040204020203" pitchFamily="34" charset="0"/>
              </a:rPr>
              <a:t>屋根・屋上等の端・開口部からの墜落・転落防止対策</a:t>
            </a:r>
          </a:p>
          <a:p>
            <a:pPr marL="0" indent="0">
              <a:buNone/>
            </a:pPr>
            <a:r>
              <a:rPr lang="ja-JP" altLang="en-US" sz="2400" dirty="0">
                <a:latin typeface="+mn-ea"/>
                <a:cs typeface="Nirmala Text" panose="020B0502040204020203" pitchFamily="34" charset="0"/>
              </a:rPr>
              <a:t>○マニュアルの作成・普及</a:t>
            </a:r>
          </a:p>
          <a:p>
            <a:pPr marL="266700" indent="0">
              <a:buNone/>
            </a:pPr>
            <a:r>
              <a:rPr lang="ja-JP" altLang="en-US" sz="2400" dirty="0">
                <a:latin typeface="+mn-ea"/>
                <a:cs typeface="Nirmala Text" panose="020B0502040204020203" pitchFamily="34" charset="0"/>
              </a:rPr>
              <a:t>・最新の木造家屋建築工事における墜落等防止対策</a:t>
            </a:r>
          </a:p>
          <a:p>
            <a:pPr marL="266700" indent="0">
              <a:buNone/>
            </a:pPr>
            <a:r>
              <a:rPr lang="ja-JP" altLang="en-US" sz="2400" dirty="0">
                <a:latin typeface="+mn-ea"/>
                <a:cs typeface="Nirmala Text" panose="020B0502040204020203" pitchFamily="34" charset="0"/>
              </a:rPr>
              <a:t>・はしご・脚立（内装工事を含む）からの墜落防止対策</a:t>
            </a:r>
          </a:p>
          <a:p>
            <a:pPr marL="266700" indent="0">
              <a:buNone/>
            </a:pPr>
            <a:r>
              <a:rPr lang="ja-JP" altLang="en-US" sz="2400" dirty="0">
                <a:latin typeface="+mn-ea"/>
                <a:cs typeface="Nirmala Text" panose="020B0502040204020203" pitchFamily="34" charset="0"/>
              </a:rPr>
              <a:t>・２ｍ未満の低所からの墜落転落防止対策</a:t>
            </a:r>
            <a:endParaRPr lang="en-US" altLang="ja-JP" sz="2400" dirty="0">
              <a:latin typeface="+mn-ea"/>
              <a:cs typeface="Nirmala Text" panose="020B0502040204020203" pitchFamily="34" charset="0"/>
            </a:endParaRPr>
          </a:p>
          <a:p>
            <a:pPr marL="266700" indent="0">
              <a:buNone/>
            </a:pPr>
            <a:endParaRPr lang="ja-JP" altLang="en-US" sz="2400" dirty="0">
              <a:latin typeface="+mn-ea"/>
              <a:cs typeface="Nirmala Text" panose="020B0502040204020203" pitchFamily="34" charset="0"/>
            </a:endParaRPr>
          </a:p>
          <a:p>
            <a:pPr marL="0" indent="0">
              <a:buNone/>
            </a:pPr>
            <a:r>
              <a:rPr lang="ja-JP" altLang="en-US" sz="2800" dirty="0">
                <a:latin typeface="+mn-ea"/>
                <a:cs typeface="Nirmala Text" panose="020B0502040204020203" pitchFamily="34" charset="0"/>
              </a:rPr>
              <a:t>足場での通常作業中の墜落・転落防止対策</a:t>
            </a:r>
          </a:p>
          <a:p>
            <a:pPr marL="0" indent="0">
              <a:buNone/>
            </a:pPr>
            <a:r>
              <a:rPr lang="ja-JP" altLang="en-US" sz="2400" dirty="0">
                <a:latin typeface="+mn-ea"/>
                <a:cs typeface="Nirmala Text" panose="020B0502040204020203" pitchFamily="34" charset="0"/>
              </a:rPr>
              <a:t>○足場点検の確実な実施</a:t>
            </a:r>
          </a:p>
          <a:p>
            <a:pPr marL="0" indent="0">
              <a:buNone/>
            </a:pPr>
            <a:r>
              <a:rPr lang="ja-JP" altLang="en-US" sz="2400" dirty="0">
                <a:latin typeface="+mn-ea"/>
                <a:cs typeface="Nirmala Text" panose="020B0502040204020203" pitchFamily="34" charset="0"/>
              </a:rPr>
              <a:t>＊あらかじめ</a:t>
            </a:r>
            <a:r>
              <a:rPr lang="ja-JP" altLang="en-US" sz="2400" b="1" dirty="0">
                <a:latin typeface="+mn-ea"/>
                <a:cs typeface="Nirmala Text" panose="020B0502040204020203" pitchFamily="34" charset="0"/>
              </a:rPr>
              <a:t>点検実施者を指名</a:t>
            </a:r>
            <a:r>
              <a:rPr lang="ja-JP" altLang="en-US" sz="2400" dirty="0">
                <a:latin typeface="+mn-ea"/>
                <a:cs typeface="Nirmala Text" panose="020B0502040204020203" pitchFamily="34" charset="0"/>
              </a:rPr>
              <a:t>（作業開始前及び組立て等後点検）</a:t>
            </a:r>
          </a:p>
          <a:p>
            <a:pPr marL="0" indent="0">
              <a:buNone/>
            </a:pPr>
            <a:r>
              <a:rPr lang="ja-JP" altLang="en-US" sz="2400" dirty="0">
                <a:latin typeface="+mn-ea"/>
                <a:cs typeface="Nirmala Text" panose="020B0502040204020203" pitchFamily="34" charset="0"/>
              </a:rPr>
              <a:t>＊点検実施者の氏名の記録及び保存（組立て等後点検）</a:t>
            </a:r>
          </a:p>
          <a:p>
            <a:pPr marL="0" indent="0">
              <a:buNone/>
            </a:pPr>
            <a:r>
              <a:rPr lang="ja-JP" altLang="en-US" sz="2400" dirty="0">
                <a:latin typeface="+mn-ea"/>
                <a:cs typeface="Nirmala Text" panose="020B0502040204020203" pitchFamily="34" charset="0"/>
              </a:rPr>
              <a:t>・組立て等後点検実施者は</a:t>
            </a:r>
            <a:r>
              <a:rPr lang="ja-JP" altLang="en-US" sz="2400" b="1" dirty="0">
                <a:latin typeface="+mn-ea"/>
                <a:cs typeface="Nirmala Text" panose="020B0502040204020203" pitchFamily="34" charset="0"/>
              </a:rPr>
              <a:t>足場の組立て等作業主任者</a:t>
            </a:r>
            <a:r>
              <a:rPr lang="ja-JP" altLang="en-US" sz="2400" dirty="0">
                <a:latin typeface="+mn-ea"/>
                <a:cs typeface="Nirmala Text" panose="020B0502040204020203" pitchFamily="34" charset="0"/>
              </a:rPr>
              <a:t>で能力向上教育を受講した者等を推奨、点検実施者の能力と労働災害や法令違反との関係について調査・検討</a:t>
            </a:r>
            <a:endParaRPr lang="en-US" altLang="ja-JP" sz="2400" dirty="0">
              <a:latin typeface="+mn-ea"/>
              <a:cs typeface="Nirmala Text" panose="020B0502040204020203" pitchFamily="34" charset="0"/>
            </a:endParaRPr>
          </a:p>
        </p:txBody>
      </p:sp>
    </p:spTree>
    <p:extLst>
      <p:ext uri="{BB962C8B-B14F-4D97-AF65-F5344CB8AC3E}">
        <p14:creationId xmlns:p14="http://schemas.microsoft.com/office/powerpoint/2010/main" val="3178392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31EB7-754B-3EC8-B28D-FF99F19A0480}"/>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A63B5A21-FC97-A24E-D2B0-4A4CD988329F}"/>
              </a:ext>
            </a:extLst>
          </p:cNvPr>
          <p:cNvSpPr>
            <a:spLocks noGrp="1"/>
          </p:cNvSpPr>
          <p:nvPr>
            <p:ph type="title"/>
          </p:nvPr>
        </p:nvSpPr>
        <p:spPr>
          <a:xfrm>
            <a:off x="0" y="-13672"/>
            <a:ext cx="9144000" cy="706090"/>
          </a:xfrm>
          <a:solidFill>
            <a:srgbClr val="FFC000">
              <a:alpha val="50000"/>
            </a:srgbClr>
          </a:solidFill>
        </p:spPr>
        <p:txBody>
          <a:bodyPr>
            <a:normAutofit fontScale="90000"/>
          </a:bodyPr>
          <a:lstStyle/>
          <a:p>
            <a:r>
              <a:rPr kumimoji="1" lang="ja-JP" altLang="en-US" dirty="0"/>
              <a:t>足場の歴史　　令和</a:t>
            </a:r>
            <a:r>
              <a:rPr kumimoji="1" lang="en-US" altLang="ja-JP" dirty="0"/>
              <a:t>6</a:t>
            </a:r>
            <a:r>
              <a:rPr kumimoji="1" lang="ja-JP" altLang="en-US" dirty="0"/>
              <a:t>年　</a:t>
            </a:r>
            <a:r>
              <a:rPr lang="ja-JP" altLang="en-US" dirty="0"/>
              <a:t>法改正</a:t>
            </a:r>
            <a:endParaRPr kumimoji="1" lang="ja-JP" altLang="en-US" dirty="0"/>
          </a:p>
        </p:txBody>
      </p:sp>
      <p:sp>
        <p:nvSpPr>
          <p:cNvPr id="5" name="コンテンツ プレースホルダー 4">
            <a:extLst>
              <a:ext uri="{FF2B5EF4-FFF2-40B4-BE49-F238E27FC236}">
                <a16:creationId xmlns:a16="http://schemas.microsoft.com/office/drawing/2014/main" id="{E52E4996-5EC9-652F-2021-33C1799793C7}"/>
              </a:ext>
            </a:extLst>
          </p:cNvPr>
          <p:cNvSpPr>
            <a:spLocks noGrp="1"/>
          </p:cNvSpPr>
          <p:nvPr>
            <p:ph idx="1"/>
          </p:nvPr>
        </p:nvSpPr>
        <p:spPr>
          <a:xfrm>
            <a:off x="100366" y="692418"/>
            <a:ext cx="9043634" cy="6120958"/>
          </a:xfrm>
        </p:spPr>
        <p:txBody>
          <a:bodyPr>
            <a:noAutofit/>
          </a:bodyPr>
          <a:lstStyle/>
          <a:p>
            <a:pPr marL="0" indent="0">
              <a:buNone/>
            </a:pPr>
            <a:r>
              <a:rPr lang="ja-JP" altLang="en-US" sz="2800" dirty="0">
                <a:latin typeface="+mn-ea"/>
                <a:cs typeface="Nirmala Text" panose="020B0502040204020203" pitchFamily="34" charset="0"/>
              </a:rPr>
              <a:t>屋根・屋上等の端・開口部からの墜落・転落防止対策</a:t>
            </a:r>
          </a:p>
          <a:p>
            <a:pPr marL="0" indent="0">
              <a:buNone/>
            </a:pPr>
            <a:r>
              <a:rPr lang="ja-JP" altLang="en-US" sz="2400" dirty="0">
                <a:latin typeface="+mn-ea"/>
                <a:cs typeface="Nirmala Text" panose="020B0502040204020203" pitchFamily="34" charset="0"/>
              </a:rPr>
              <a:t>○一側足場の使用範囲の明確化</a:t>
            </a:r>
          </a:p>
          <a:p>
            <a:pPr marL="0" indent="0">
              <a:buNone/>
            </a:pPr>
            <a:r>
              <a:rPr lang="ja-JP" altLang="en-US" sz="2400" dirty="0">
                <a:latin typeface="+mn-ea"/>
                <a:cs typeface="Nirmala Text" panose="020B0502040204020203" pitchFamily="34" charset="0"/>
              </a:rPr>
              <a:t>＊本足場の設置に十分なスペースがある場合には、本足場を使用す</a:t>
            </a:r>
          </a:p>
          <a:p>
            <a:pPr marL="0" indent="0">
              <a:buNone/>
            </a:pPr>
            <a:r>
              <a:rPr lang="ja-JP" altLang="en-US" sz="2400" dirty="0">
                <a:latin typeface="+mn-ea"/>
                <a:cs typeface="Nirmala Text" panose="020B0502040204020203" pitchFamily="34" charset="0"/>
              </a:rPr>
              <a:t>ることを原則</a:t>
            </a:r>
            <a:endParaRPr lang="en-US" altLang="ja-JP" sz="2400" dirty="0">
              <a:latin typeface="+mn-ea"/>
              <a:cs typeface="Nirmala Text" panose="020B0502040204020203" pitchFamily="34" charset="0"/>
            </a:endParaRPr>
          </a:p>
          <a:p>
            <a:pPr marL="0" indent="0">
              <a:buNone/>
            </a:pPr>
            <a:r>
              <a:rPr lang="ja-JP" altLang="en-US" sz="2800" dirty="0">
                <a:latin typeface="+mn-ea"/>
                <a:cs typeface="Nirmala Text" panose="020B0502040204020203" pitchFamily="34" charset="0"/>
              </a:rPr>
              <a:t>足場の組立・解体中の墜落・転落防止対策</a:t>
            </a:r>
          </a:p>
          <a:p>
            <a:pPr marL="0" indent="0">
              <a:buNone/>
            </a:pPr>
            <a:r>
              <a:rPr lang="ja-JP" altLang="en-US" sz="2400" dirty="0">
                <a:latin typeface="+mn-ea"/>
                <a:cs typeface="Nirmala Text" panose="020B0502040204020203" pitchFamily="34" charset="0"/>
              </a:rPr>
              <a:t>○作業手順の遵守徹底</a:t>
            </a:r>
          </a:p>
          <a:p>
            <a:pPr marL="0" indent="0">
              <a:buNone/>
            </a:pPr>
            <a:r>
              <a:rPr lang="ja-JP" altLang="en-US" sz="2400" dirty="0">
                <a:latin typeface="+mn-ea"/>
                <a:cs typeface="Nirmala Text" panose="020B0502040204020203" pitchFamily="34" charset="0"/>
              </a:rPr>
              <a:t>・足場の組立・解体作業時における正しい作業手順の遵守の徹底</a:t>
            </a:r>
          </a:p>
          <a:p>
            <a:pPr marL="0" indent="0">
              <a:buNone/>
            </a:pPr>
            <a:r>
              <a:rPr lang="ja-JP" altLang="en-US" sz="2400" dirty="0">
                <a:latin typeface="+mn-ea"/>
                <a:cs typeface="Nirmala Text" panose="020B0502040204020203" pitchFamily="34" charset="0"/>
              </a:rPr>
              <a:t>○手すり先行工法等の普及促進</a:t>
            </a:r>
          </a:p>
          <a:p>
            <a:pPr marL="0" indent="0">
              <a:buNone/>
            </a:pPr>
            <a:r>
              <a:rPr lang="ja-JP" altLang="en-US" sz="2400" dirty="0">
                <a:latin typeface="+mn-ea"/>
                <a:cs typeface="Nirmala Text" panose="020B0502040204020203" pitchFamily="34" charset="0"/>
              </a:rPr>
              <a:t>・「手すり先行工法等に関するガイドライン」の内容の充実（足場部</a:t>
            </a:r>
          </a:p>
          <a:p>
            <a:pPr marL="0" indent="0">
              <a:buNone/>
            </a:pPr>
            <a:r>
              <a:rPr lang="ja-JP" altLang="en-US" sz="2400" dirty="0">
                <a:latin typeface="+mn-ea"/>
                <a:cs typeface="Nirmala Text" panose="020B0502040204020203" pitchFamily="34" charset="0"/>
              </a:rPr>
              <a:t>材の最新の安全基準の反映等）、周知・指導とフォロー</a:t>
            </a:r>
          </a:p>
          <a:p>
            <a:pPr marL="0" indent="0">
              <a:buNone/>
            </a:pPr>
            <a:r>
              <a:rPr lang="ja-JP" altLang="en-US" sz="2400" dirty="0">
                <a:latin typeface="+mn-ea"/>
                <a:cs typeface="Nirmala Text" panose="020B0502040204020203" pitchFamily="34" charset="0"/>
              </a:rPr>
              <a:t>４．足場の壁つなぎの間隔</a:t>
            </a:r>
          </a:p>
          <a:p>
            <a:pPr marL="0" indent="0">
              <a:buNone/>
            </a:pPr>
            <a:r>
              <a:rPr lang="ja-JP" altLang="en-US" sz="2400" dirty="0">
                <a:latin typeface="+mn-ea"/>
                <a:cs typeface="Nirmala Text" panose="020B0502040204020203" pitchFamily="34" charset="0"/>
              </a:rPr>
              <a:t>・くさび緊結式足場での壁つなぎ間隔等について、足場に関する科学</a:t>
            </a:r>
          </a:p>
          <a:p>
            <a:pPr marL="0" indent="0">
              <a:buNone/>
            </a:pPr>
            <a:r>
              <a:rPr lang="ja-JP" altLang="en-US" sz="2400" dirty="0">
                <a:latin typeface="+mn-ea"/>
                <a:cs typeface="Nirmala Text" panose="020B0502040204020203" pitchFamily="34" charset="0"/>
              </a:rPr>
              <a:t>的知見の収集とデータに基づいた対応</a:t>
            </a:r>
          </a:p>
        </p:txBody>
      </p:sp>
    </p:spTree>
    <p:extLst>
      <p:ext uri="{BB962C8B-B14F-4D97-AF65-F5344CB8AC3E}">
        <p14:creationId xmlns:p14="http://schemas.microsoft.com/office/powerpoint/2010/main" val="26731383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AA5D6-12B3-938D-8B4E-E408CF4EE635}"/>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0B968CE3-008D-8819-22B0-98384EFF5E81}"/>
              </a:ext>
            </a:extLst>
          </p:cNvPr>
          <p:cNvSpPr>
            <a:spLocks noGrp="1"/>
          </p:cNvSpPr>
          <p:nvPr>
            <p:ph type="title"/>
          </p:nvPr>
        </p:nvSpPr>
        <p:spPr>
          <a:xfrm>
            <a:off x="0" y="-13672"/>
            <a:ext cx="9144000" cy="706090"/>
          </a:xfrm>
          <a:solidFill>
            <a:srgbClr val="FFC000">
              <a:alpha val="50000"/>
            </a:srgbClr>
          </a:solidFill>
        </p:spPr>
        <p:txBody>
          <a:bodyPr>
            <a:normAutofit fontScale="90000"/>
          </a:bodyPr>
          <a:lstStyle/>
          <a:p>
            <a:r>
              <a:rPr kumimoji="1" lang="ja-JP" altLang="en-US" dirty="0"/>
              <a:t>足場の歴史　　令和</a:t>
            </a:r>
            <a:r>
              <a:rPr kumimoji="1" lang="en-US" altLang="ja-JP" dirty="0"/>
              <a:t>6</a:t>
            </a:r>
            <a:r>
              <a:rPr kumimoji="1" lang="ja-JP" altLang="en-US" dirty="0"/>
              <a:t>年　</a:t>
            </a:r>
            <a:r>
              <a:rPr lang="ja-JP" altLang="en-US" dirty="0"/>
              <a:t>法改正</a:t>
            </a:r>
            <a:endParaRPr kumimoji="1" lang="ja-JP" altLang="en-US" dirty="0"/>
          </a:p>
        </p:txBody>
      </p:sp>
      <p:sp>
        <p:nvSpPr>
          <p:cNvPr id="5" name="コンテンツ プレースホルダー 4">
            <a:extLst>
              <a:ext uri="{FF2B5EF4-FFF2-40B4-BE49-F238E27FC236}">
                <a16:creationId xmlns:a16="http://schemas.microsoft.com/office/drawing/2014/main" id="{9049AA25-DCD8-87E5-F6A6-D2E17B84F696}"/>
              </a:ext>
            </a:extLst>
          </p:cNvPr>
          <p:cNvSpPr>
            <a:spLocks noGrp="1"/>
          </p:cNvSpPr>
          <p:nvPr>
            <p:ph idx="1"/>
          </p:nvPr>
        </p:nvSpPr>
        <p:spPr>
          <a:xfrm>
            <a:off x="100366" y="692418"/>
            <a:ext cx="8864122" cy="3024614"/>
          </a:xfrm>
        </p:spPr>
        <p:txBody>
          <a:bodyPr>
            <a:noAutofit/>
          </a:bodyPr>
          <a:lstStyle/>
          <a:p>
            <a:pPr marL="0" indent="0">
              <a:spcBef>
                <a:spcPts val="0"/>
              </a:spcBef>
              <a:buNone/>
            </a:pPr>
            <a:r>
              <a:rPr lang="ja-JP" altLang="en-US" sz="2800" dirty="0">
                <a:latin typeface="+mn-ea"/>
                <a:cs typeface="Nirmala Text" panose="020B0502040204020203" pitchFamily="34" charset="0"/>
              </a:rPr>
              <a:t>足場等関係の改正［令和</a:t>
            </a:r>
            <a:r>
              <a:rPr lang="en-US" altLang="ja-JP" sz="2800" dirty="0">
                <a:latin typeface="+mn-ea"/>
                <a:cs typeface="Nirmala Text" panose="020B0502040204020203" pitchFamily="34" charset="0"/>
              </a:rPr>
              <a:t>6</a:t>
            </a:r>
            <a:r>
              <a:rPr lang="ja-JP" altLang="en-US" sz="2800" dirty="0">
                <a:latin typeface="+mn-ea"/>
                <a:cs typeface="Nirmala Text" panose="020B0502040204020203" pitchFamily="34" charset="0"/>
              </a:rPr>
              <a:t>年</a:t>
            </a:r>
            <a:r>
              <a:rPr lang="en-US" altLang="ja-JP" sz="2800" dirty="0">
                <a:latin typeface="+mn-ea"/>
                <a:cs typeface="Nirmala Text" panose="020B0502040204020203" pitchFamily="34" charset="0"/>
              </a:rPr>
              <a:t>4</a:t>
            </a:r>
            <a:r>
              <a:rPr lang="ja-JP" altLang="en-US" sz="2800" dirty="0">
                <a:latin typeface="+mn-ea"/>
                <a:cs typeface="Nirmala Text" panose="020B0502040204020203" pitchFamily="34" charset="0"/>
              </a:rPr>
              <a:t>月</a:t>
            </a:r>
            <a:r>
              <a:rPr lang="en-US" altLang="ja-JP" sz="2800" dirty="0">
                <a:latin typeface="+mn-ea"/>
                <a:cs typeface="Nirmala Text" panose="020B0502040204020203" pitchFamily="34" charset="0"/>
              </a:rPr>
              <a:t>1</a:t>
            </a:r>
            <a:r>
              <a:rPr lang="ja-JP" altLang="en-US" sz="2800" dirty="0">
                <a:latin typeface="+mn-ea"/>
                <a:cs typeface="Nirmala Text" panose="020B0502040204020203" pitchFamily="34" charset="0"/>
              </a:rPr>
              <a:t>日施行］</a:t>
            </a:r>
          </a:p>
          <a:p>
            <a:pPr marL="0" indent="0">
              <a:spcBef>
                <a:spcPts val="0"/>
              </a:spcBef>
              <a:buNone/>
            </a:pPr>
            <a:r>
              <a:rPr lang="ja-JP" altLang="en-US" sz="2800" dirty="0">
                <a:latin typeface="+mn-ea"/>
                <a:cs typeface="Nirmala Text" panose="020B0502040204020203" pitchFamily="34" charset="0"/>
              </a:rPr>
              <a:t>①	一側足場の使用範囲が明確化</a:t>
            </a:r>
          </a:p>
          <a:p>
            <a:pPr marL="623888">
              <a:spcBef>
                <a:spcPts val="0"/>
              </a:spcBef>
              <a:buFont typeface="Wingdings" panose="05000000000000000000" pitchFamily="2" charset="2"/>
              <a:buChar char="p"/>
            </a:pPr>
            <a:r>
              <a:rPr lang="ja-JP" altLang="en-US" sz="2400" dirty="0">
                <a:latin typeface="+mn-ea"/>
                <a:cs typeface="Nirmala Text" panose="020B0502040204020203" pitchFamily="34" charset="0"/>
              </a:rPr>
              <a:t>令和</a:t>
            </a:r>
            <a:r>
              <a:rPr lang="en-US" altLang="ja-JP" sz="2400" dirty="0">
                <a:latin typeface="+mn-ea"/>
                <a:cs typeface="Nirmala Text" panose="020B0502040204020203" pitchFamily="34" charset="0"/>
              </a:rPr>
              <a:t>6</a:t>
            </a:r>
            <a:r>
              <a:rPr lang="ja-JP" altLang="en-US" sz="2400" dirty="0">
                <a:latin typeface="+mn-ea"/>
                <a:cs typeface="Nirmala Text" panose="020B0502040204020203" pitchFamily="34" charset="0"/>
              </a:rPr>
              <a:t>年</a:t>
            </a:r>
            <a:r>
              <a:rPr lang="en-US" altLang="ja-JP" sz="2400" dirty="0">
                <a:latin typeface="+mn-ea"/>
                <a:cs typeface="Nirmala Text" panose="020B0502040204020203" pitchFamily="34" charset="0"/>
              </a:rPr>
              <a:t>4</a:t>
            </a:r>
            <a:r>
              <a:rPr lang="ja-JP" altLang="en-US" sz="2400" dirty="0">
                <a:latin typeface="+mn-ea"/>
                <a:cs typeface="Nirmala Text" panose="020B0502040204020203" pitchFamily="34" charset="0"/>
              </a:rPr>
              <a:t>月</a:t>
            </a:r>
            <a:r>
              <a:rPr lang="en-US" altLang="ja-JP" sz="2400" dirty="0">
                <a:latin typeface="+mn-ea"/>
                <a:cs typeface="Nirmala Text" panose="020B0502040204020203" pitchFamily="34" charset="0"/>
              </a:rPr>
              <a:t>1</a:t>
            </a:r>
            <a:r>
              <a:rPr lang="ja-JP" altLang="en-US" sz="2400" dirty="0">
                <a:latin typeface="+mn-ea"/>
                <a:cs typeface="Nirmala Text" panose="020B0502040204020203" pitchFamily="34" charset="0"/>
              </a:rPr>
              <a:t>日以降、幅が</a:t>
            </a:r>
            <a:r>
              <a:rPr lang="en-US" altLang="ja-JP" sz="2400" dirty="0">
                <a:latin typeface="+mn-ea"/>
                <a:cs typeface="Nirmala Text" panose="020B0502040204020203" pitchFamily="34" charset="0"/>
              </a:rPr>
              <a:t>1</a:t>
            </a:r>
            <a:r>
              <a:rPr lang="ja-JP" altLang="en-US" sz="2400" dirty="0">
                <a:latin typeface="+mn-ea"/>
                <a:cs typeface="Nirmala Text" panose="020B0502040204020203" pitchFamily="34" charset="0"/>
              </a:rPr>
              <a:t>メートル以上の箇所</a:t>
            </a:r>
            <a:r>
              <a:rPr lang="en-US" altLang="ja-JP" sz="2400" dirty="0">
                <a:latin typeface="+mn-ea"/>
                <a:cs typeface="Nirmala Text" panose="020B0502040204020203" pitchFamily="34" charset="0"/>
              </a:rPr>
              <a:t>※</a:t>
            </a:r>
            <a:r>
              <a:rPr lang="ja-JP" altLang="en-US" sz="2400" dirty="0">
                <a:latin typeface="+mn-ea"/>
                <a:cs typeface="Nirmala Text" panose="020B0502040204020203" pitchFamily="34" charset="0"/>
              </a:rPr>
              <a:t>において足場を使用するときは、原則として本足場を使用する必要があります。なお、幅が</a:t>
            </a:r>
            <a:r>
              <a:rPr lang="en-US" altLang="ja-JP" sz="2400" dirty="0">
                <a:latin typeface="+mn-ea"/>
                <a:cs typeface="Nirmala Text" panose="020B0502040204020203" pitchFamily="34" charset="0"/>
              </a:rPr>
              <a:t>1</a:t>
            </a:r>
            <a:r>
              <a:rPr lang="ja-JP" altLang="en-US" sz="2400" dirty="0">
                <a:latin typeface="+mn-ea"/>
                <a:cs typeface="Nirmala Text" panose="020B0502040204020203" pitchFamily="34" charset="0"/>
              </a:rPr>
              <a:t>メートル未満の場合であっても、可能な限り本足場を使用してください。</a:t>
            </a:r>
          </a:p>
        </p:txBody>
      </p:sp>
      <p:pic>
        <p:nvPicPr>
          <p:cNvPr id="3" name="図 2">
            <a:extLst>
              <a:ext uri="{FF2B5EF4-FFF2-40B4-BE49-F238E27FC236}">
                <a16:creationId xmlns:a16="http://schemas.microsoft.com/office/drawing/2014/main" id="{9C5A0452-803A-AC08-A303-C7BDACF793BB}"/>
              </a:ext>
            </a:extLst>
          </p:cNvPr>
          <p:cNvPicPr>
            <a:picLocks noChangeAspect="1"/>
          </p:cNvPicPr>
          <p:nvPr/>
        </p:nvPicPr>
        <p:blipFill>
          <a:blip r:embed="rId3"/>
          <a:stretch>
            <a:fillRect/>
          </a:stretch>
        </p:blipFill>
        <p:spPr>
          <a:xfrm>
            <a:off x="5174716" y="2996952"/>
            <a:ext cx="3783152" cy="3362802"/>
          </a:xfrm>
          <a:prstGeom prst="rect">
            <a:avLst/>
          </a:prstGeom>
        </p:spPr>
      </p:pic>
      <p:sp>
        <p:nvSpPr>
          <p:cNvPr id="6" name="テキスト ボックス 5">
            <a:extLst>
              <a:ext uri="{FF2B5EF4-FFF2-40B4-BE49-F238E27FC236}">
                <a16:creationId xmlns:a16="http://schemas.microsoft.com/office/drawing/2014/main" id="{6CCE2F0E-5F4D-6895-EAE7-E614388B5671}"/>
              </a:ext>
            </a:extLst>
          </p:cNvPr>
          <p:cNvSpPr txBox="1"/>
          <p:nvPr/>
        </p:nvSpPr>
        <p:spPr>
          <a:xfrm>
            <a:off x="100366" y="3268960"/>
            <a:ext cx="4586990" cy="2308324"/>
          </a:xfrm>
          <a:prstGeom prst="rect">
            <a:avLst/>
          </a:prstGeom>
          <a:noFill/>
        </p:spPr>
        <p:txBody>
          <a:bodyPr wrap="square">
            <a:spAutoFit/>
          </a:bodyPr>
          <a:lstStyle/>
          <a:p>
            <a:pPr marL="623888"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Nirmala Text" panose="020B0502040204020203" pitchFamily="34" charset="0"/>
              </a:rPr>
              <a:t>つり足場の場合や、障害物の存在その他の足場を使用する場所の状況により本足場を使用することが困難なときは本足場を使用しなくても差し支えありません</a:t>
            </a:r>
            <a:r>
              <a:rPr kumimoji="1" lang="ja-JP" altLang="en-US" sz="2400" b="0" i="0" u="none" strike="noStrike" kern="1200" cap="none" spc="0" normalizeH="0" baseline="0" noProof="0" dirty="0">
                <a:ln>
                  <a:noFill/>
                </a:ln>
                <a:solidFill>
                  <a:prstClr val="black"/>
                </a:solidFill>
                <a:effectLst/>
                <a:uLnTx/>
                <a:uFillTx/>
                <a:latin typeface="Nirmala Text" panose="020B0502040204020203" pitchFamily="34" charset="0"/>
                <a:ea typeface="HGP明朝E" panose="02020900000000000000" pitchFamily="18" charset="-128"/>
                <a:cs typeface="Nirmala Text" panose="020B0502040204020203" pitchFamily="34" charset="0"/>
              </a:rPr>
              <a:t>。</a:t>
            </a:r>
            <a:endParaRPr kumimoji="1" lang="en-US" altLang="ja-JP" sz="2400" b="0" i="0" u="none" strike="noStrike" kern="1200" cap="none" spc="0" normalizeH="0" baseline="0" noProof="0" dirty="0">
              <a:ln>
                <a:noFill/>
              </a:ln>
              <a:solidFill>
                <a:prstClr val="black"/>
              </a:solidFill>
              <a:effectLst/>
              <a:uLnTx/>
              <a:uFillTx/>
              <a:latin typeface="Nirmala Text" panose="020B0502040204020203" pitchFamily="34" charset="0"/>
              <a:ea typeface="HGP明朝E" panose="02020900000000000000" pitchFamily="18" charset="-128"/>
              <a:cs typeface="Nirmala Text" panose="020B0502040204020203" pitchFamily="34" charset="0"/>
            </a:endParaRPr>
          </a:p>
        </p:txBody>
      </p:sp>
    </p:spTree>
    <p:extLst>
      <p:ext uri="{BB962C8B-B14F-4D97-AF65-F5344CB8AC3E}">
        <p14:creationId xmlns:p14="http://schemas.microsoft.com/office/powerpoint/2010/main" val="23406523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AEE467-509F-7589-6A23-312E10F45FDE}"/>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9C57743B-503D-7B46-2FA1-21B6BA5ECA3A}"/>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4AAD0FF3-A8C8-2946-7E3A-7A42A0AF050B}"/>
              </a:ext>
            </a:extLst>
          </p:cNvPr>
          <p:cNvPicPr>
            <a:picLocks noChangeAspect="1"/>
          </p:cNvPicPr>
          <p:nvPr/>
        </p:nvPicPr>
        <p:blipFill>
          <a:blip r:embed="rId2"/>
          <a:stretch>
            <a:fillRect/>
          </a:stretch>
        </p:blipFill>
        <p:spPr>
          <a:xfrm>
            <a:off x="179512" y="47114"/>
            <a:ext cx="8856983" cy="6819212"/>
          </a:xfrm>
          <a:prstGeom prst="rect">
            <a:avLst/>
          </a:prstGeom>
        </p:spPr>
      </p:pic>
    </p:spTree>
    <p:extLst>
      <p:ext uri="{BB962C8B-B14F-4D97-AF65-F5344CB8AC3E}">
        <p14:creationId xmlns:p14="http://schemas.microsoft.com/office/powerpoint/2010/main" val="36772420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A343D-E141-5199-B93D-13194FBEDC0F}"/>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58F29A16-31C8-A00B-69A7-AF7DD7B74BC9}"/>
              </a:ext>
            </a:extLst>
          </p:cNvPr>
          <p:cNvSpPr>
            <a:spLocks noGrp="1"/>
          </p:cNvSpPr>
          <p:nvPr>
            <p:ph type="title"/>
          </p:nvPr>
        </p:nvSpPr>
        <p:spPr>
          <a:xfrm>
            <a:off x="0" y="-13672"/>
            <a:ext cx="9144000" cy="706090"/>
          </a:xfrm>
          <a:solidFill>
            <a:srgbClr val="FFC000">
              <a:alpha val="50000"/>
            </a:srgbClr>
          </a:solidFill>
        </p:spPr>
        <p:txBody>
          <a:bodyPr>
            <a:normAutofit fontScale="90000"/>
          </a:bodyPr>
          <a:lstStyle/>
          <a:p>
            <a:r>
              <a:rPr kumimoji="1" lang="ja-JP" altLang="en-US" dirty="0"/>
              <a:t>足場の歴史　　令和</a:t>
            </a:r>
            <a:r>
              <a:rPr kumimoji="1" lang="en-US" altLang="ja-JP" dirty="0"/>
              <a:t>6</a:t>
            </a:r>
            <a:r>
              <a:rPr kumimoji="1" lang="ja-JP" altLang="en-US" dirty="0"/>
              <a:t>年　</a:t>
            </a:r>
            <a:r>
              <a:rPr lang="ja-JP" altLang="en-US" dirty="0"/>
              <a:t>法改正</a:t>
            </a:r>
            <a:endParaRPr kumimoji="1" lang="ja-JP" altLang="en-US" dirty="0"/>
          </a:p>
        </p:txBody>
      </p:sp>
      <p:sp>
        <p:nvSpPr>
          <p:cNvPr id="5" name="コンテンツ プレースホルダー 4">
            <a:extLst>
              <a:ext uri="{FF2B5EF4-FFF2-40B4-BE49-F238E27FC236}">
                <a16:creationId xmlns:a16="http://schemas.microsoft.com/office/drawing/2014/main" id="{7ADE155D-49DD-512F-7D8F-B33813651D8E}"/>
              </a:ext>
            </a:extLst>
          </p:cNvPr>
          <p:cNvSpPr>
            <a:spLocks noGrp="1"/>
          </p:cNvSpPr>
          <p:nvPr>
            <p:ph idx="1"/>
          </p:nvPr>
        </p:nvSpPr>
        <p:spPr>
          <a:xfrm>
            <a:off x="44175" y="692418"/>
            <a:ext cx="8928992" cy="5805264"/>
          </a:xfrm>
        </p:spPr>
        <p:txBody>
          <a:bodyPr>
            <a:noAutofit/>
          </a:bodyPr>
          <a:lstStyle/>
          <a:p>
            <a:pPr marL="0" indent="0">
              <a:buNone/>
            </a:pPr>
            <a:r>
              <a:rPr lang="ja-JP" altLang="en-US" sz="2800" dirty="0">
                <a:latin typeface="+mn-ea"/>
                <a:cs typeface="Nirmala Text" panose="020B0502040204020203" pitchFamily="34" charset="0"/>
              </a:rPr>
              <a:t>②	足場の点検時の点検者の指名</a:t>
            </a:r>
          </a:p>
          <a:p>
            <a:pPr marL="623888">
              <a:buFont typeface="Wingdings" panose="05000000000000000000" pitchFamily="2" charset="2"/>
              <a:buChar char="p"/>
            </a:pPr>
            <a:r>
              <a:rPr lang="ja-JP" altLang="en-US" sz="2400" dirty="0">
                <a:latin typeface="+mn-ea"/>
                <a:cs typeface="Nirmala Text" panose="020B0502040204020203" pitchFamily="34" charset="0"/>
              </a:rPr>
              <a:t>事業者及び注文者が足場の点検（つり足場を含む。）を行う際は、あらかじめ点検者を指名することが必要になります。</a:t>
            </a:r>
            <a:endParaRPr lang="en-US" altLang="ja-JP" sz="2400" dirty="0">
              <a:latin typeface="+mn-ea"/>
              <a:cs typeface="Nirmala Text" panose="020B0502040204020203" pitchFamily="34" charset="0"/>
            </a:endParaRPr>
          </a:p>
          <a:p>
            <a:pPr marL="280988" indent="0">
              <a:buNone/>
            </a:pPr>
            <a:endParaRPr lang="ja-JP" altLang="en-US" sz="2400" dirty="0">
              <a:latin typeface="Nirmala Text" panose="020B0502040204020203" pitchFamily="34" charset="0"/>
              <a:ea typeface="HGP明朝E" panose="02020900000000000000" pitchFamily="18" charset="-128"/>
              <a:cs typeface="Nirmala Text" panose="020B0502040204020203" pitchFamily="34" charset="0"/>
            </a:endParaRPr>
          </a:p>
          <a:p>
            <a:pPr marL="0" indent="0">
              <a:buNone/>
            </a:pPr>
            <a:endParaRPr lang="ja-JP" altLang="en-US" sz="2400" dirty="0">
              <a:latin typeface="Nirmala Text" panose="020B0502040204020203" pitchFamily="34" charset="0"/>
              <a:ea typeface="HGP明朝E" panose="02020900000000000000" pitchFamily="18" charset="-128"/>
              <a:cs typeface="Nirmala Text" panose="020B0502040204020203" pitchFamily="34" charset="0"/>
            </a:endParaRPr>
          </a:p>
        </p:txBody>
      </p:sp>
      <p:pic>
        <p:nvPicPr>
          <p:cNvPr id="3" name="図 2">
            <a:extLst>
              <a:ext uri="{FF2B5EF4-FFF2-40B4-BE49-F238E27FC236}">
                <a16:creationId xmlns:a16="http://schemas.microsoft.com/office/drawing/2014/main" id="{0FADEA2C-8AAF-C553-3E34-DE8A7481BFCB}"/>
              </a:ext>
            </a:extLst>
          </p:cNvPr>
          <p:cNvPicPr>
            <a:picLocks noChangeAspect="1"/>
          </p:cNvPicPr>
          <p:nvPr/>
        </p:nvPicPr>
        <p:blipFill>
          <a:blip r:embed="rId3"/>
          <a:stretch>
            <a:fillRect/>
          </a:stretch>
        </p:blipFill>
        <p:spPr>
          <a:xfrm>
            <a:off x="467544" y="1988840"/>
            <a:ext cx="7998792" cy="4760900"/>
          </a:xfrm>
          <a:prstGeom prst="rect">
            <a:avLst/>
          </a:prstGeom>
        </p:spPr>
      </p:pic>
    </p:spTree>
    <p:extLst>
      <p:ext uri="{BB962C8B-B14F-4D97-AF65-F5344CB8AC3E}">
        <p14:creationId xmlns:p14="http://schemas.microsoft.com/office/powerpoint/2010/main" val="42601468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8D3FE3-4202-1A4F-5D31-99CCACF91676}"/>
              </a:ext>
            </a:extLst>
          </p:cNvPr>
          <p:cNvSpPr>
            <a:spLocks noGrp="1"/>
          </p:cNvSpPr>
          <p:nvPr>
            <p:ph type="title"/>
          </p:nvPr>
        </p:nvSpPr>
        <p:spPr>
          <a:xfrm>
            <a:off x="-11495" y="0"/>
            <a:ext cx="9144000" cy="1124744"/>
          </a:xfrm>
          <a:solidFill>
            <a:srgbClr val="FFFF00"/>
          </a:solidFill>
        </p:spPr>
        <p:txBody>
          <a:bodyPr>
            <a:normAutofit fontScale="90000"/>
          </a:bodyPr>
          <a:lstStyle/>
          <a:p>
            <a:r>
              <a:rPr kumimoji="1" lang="ja-JP" altLang="en-US" dirty="0"/>
              <a:t>一人親方・個人事業者の保護規制　</a:t>
            </a:r>
            <a:br>
              <a:rPr kumimoji="1" lang="en-US" altLang="ja-JP" dirty="0"/>
            </a:br>
            <a:r>
              <a:rPr kumimoji="1" lang="ja-JP" altLang="en-US" dirty="0"/>
              <a:t>令和５年６年</a:t>
            </a:r>
          </a:p>
        </p:txBody>
      </p:sp>
      <p:sp>
        <p:nvSpPr>
          <p:cNvPr id="3" name="コンテンツ プレースホルダー 2">
            <a:extLst>
              <a:ext uri="{FF2B5EF4-FFF2-40B4-BE49-F238E27FC236}">
                <a16:creationId xmlns:a16="http://schemas.microsoft.com/office/drawing/2014/main" id="{40CD230B-6885-C1BD-72FB-A9FB78C8945A}"/>
              </a:ext>
            </a:extLst>
          </p:cNvPr>
          <p:cNvSpPr>
            <a:spLocks noGrp="1"/>
          </p:cNvSpPr>
          <p:nvPr>
            <p:ph idx="1"/>
          </p:nvPr>
        </p:nvSpPr>
        <p:spPr/>
        <p:txBody>
          <a:bodyPr/>
          <a:lstStyle/>
          <a:p>
            <a:endParaRPr kumimoji="1" lang="ja-JP" altLang="en-US" dirty="0"/>
          </a:p>
        </p:txBody>
      </p:sp>
      <p:pic>
        <p:nvPicPr>
          <p:cNvPr id="5" name="図 4">
            <a:extLst>
              <a:ext uri="{FF2B5EF4-FFF2-40B4-BE49-F238E27FC236}">
                <a16:creationId xmlns:a16="http://schemas.microsoft.com/office/drawing/2014/main" id="{4465BC21-8C00-E804-C92E-C729036C90B9}"/>
              </a:ext>
            </a:extLst>
          </p:cNvPr>
          <p:cNvPicPr>
            <a:picLocks noChangeAspect="1"/>
          </p:cNvPicPr>
          <p:nvPr/>
        </p:nvPicPr>
        <p:blipFill>
          <a:blip r:embed="rId2"/>
          <a:stretch>
            <a:fillRect/>
          </a:stretch>
        </p:blipFill>
        <p:spPr>
          <a:xfrm>
            <a:off x="31543" y="1128391"/>
            <a:ext cx="4252425" cy="5611806"/>
          </a:xfrm>
          <a:prstGeom prst="rect">
            <a:avLst/>
          </a:prstGeom>
        </p:spPr>
      </p:pic>
      <p:pic>
        <p:nvPicPr>
          <p:cNvPr id="7" name="図 6">
            <a:extLst>
              <a:ext uri="{FF2B5EF4-FFF2-40B4-BE49-F238E27FC236}">
                <a16:creationId xmlns:a16="http://schemas.microsoft.com/office/drawing/2014/main" id="{805F2923-A301-4A9A-3966-077DDBA54A3B}"/>
              </a:ext>
            </a:extLst>
          </p:cNvPr>
          <p:cNvPicPr>
            <a:picLocks noChangeAspect="1"/>
          </p:cNvPicPr>
          <p:nvPr/>
        </p:nvPicPr>
        <p:blipFill>
          <a:blip r:embed="rId3"/>
          <a:stretch>
            <a:fillRect/>
          </a:stretch>
        </p:blipFill>
        <p:spPr>
          <a:xfrm>
            <a:off x="4369310" y="1092673"/>
            <a:ext cx="4252425" cy="5621022"/>
          </a:xfrm>
          <a:prstGeom prst="rect">
            <a:avLst/>
          </a:prstGeom>
        </p:spPr>
      </p:pic>
    </p:spTree>
    <p:extLst>
      <p:ext uri="{BB962C8B-B14F-4D97-AF65-F5344CB8AC3E}">
        <p14:creationId xmlns:p14="http://schemas.microsoft.com/office/powerpoint/2010/main" val="3171338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9144000" cy="706090"/>
          </a:xfrm>
          <a:solidFill>
            <a:srgbClr val="FFC000">
              <a:alpha val="50000"/>
            </a:srgbClr>
          </a:solidFill>
        </p:spPr>
        <p:txBody>
          <a:bodyPr>
            <a:normAutofit fontScale="90000"/>
          </a:bodyPr>
          <a:lstStyle/>
          <a:p>
            <a:r>
              <a:rPr kumimoji="1" lang="ja-JP" altLang="en-US" dirty="0"/>
              <a:t>足場の歴史　　江戸明治　丸太足場</a:t>
            </a:r>
          </a:p>
        </p:txBody>
      </p:sp>
      <p:sp>
        <p:nvSpPr>
          <p:cNvPr id="5" name="コンテンツ プレースホルダー 4"/>
          <p:cNvSpPr>
            <a:spLocks noGrp="1"/>
          </p:cNvSpPr>
          <p:nvPr>
            <p:ph idx="1"/>
          </p:nvPr>
        </p:nvSpPr>
        <p:spPr>
          <a:xfrm>
            <a:off x="114293" y="836712"/>
            <a:ext cx="5688632" cy="2376263"/>
          </a:xfrm>
        </p:spPr>
        <p:txBody>
          <a:bodyPr>
            <a:normAutofit/>
          </a:bodyPr>
          <a:lstStyle/>
          <a:p>
            <a:pPr marL="0" indent="0">
              <a:buNone/>
            </a:pPr>
            <a:r>
              <a:rPr lang="ja-JP" altLang="en-US" sz="2400" b="1" dirty="0"/>
              <a:t>江戸時代の浮世絵師、葛飾北斎の作品</a:t>
            </a:r>
            <a:r>
              <a:rPr lang="ja-JP" altLang="en-US" sz="2400" dirty="0"/>
              <a:t>「富嶽百景</a:t>
            </a:r>
            <a:r>
              <a:rPr lang="en-US" altLang="ja-JP" sz="2400" dirty="0"/>
              <a:t>(</a:t>
            </a:r>
            <a:r>
              <a:rPr lang="ja-JP" altLang="en-US" sz="2400" dirty="0"/>
              <a:t>三編</a:t>
            </a:r>
            <a:r>
              <a:rPr lang="en-US" altLang="ja-JP" sz="2400" dirty="0"/>
              <a:t>)</a:t>
            </a:r>
            <a:r>
              <a:rPr lang="ja-JP" altLang="en-US" sz="2400" dirty="0"/>
              <a:t>足代の不二」には、</a:t>
            </a:r>
            <a:r>
              <a:rPr lang="ja-JP" altLang="en-US" sz="2400" dirty="0" err="1"/>
              <a:t>こてを</a:t>
            </a:r>
            <a:r>
              <a:rPr lang="ja-JP" altLang="en-US" sz="2400" dirty="0"/>
              <a:t>手にした左官職人が丸太足場の上で地上の作業者から漆喰を受け取る様子が躍動感あふれる構図で描かれています。</a:t>
            </a:r>
            <a:endParaRPr kumimoji="1" lang="ja-JP" altLang="en-US"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0252" y="786958"/>
            <a:ext cx="3089555" cy="2475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図 1">
            <a:extLst>
              <a:ext uri="{FF2B5EF4-FFF2-40B4-BE49-F238E27FC236}">
                <a16:creationId xmlns:a16="http://schemas.microsoft.com/office/drawing/2014/main" id="{FA9C69CD-BB69-5464-6A95-64F5A9F64AF2}"/>
              </a:ext>
            </a:extLst>
          </p:cNvPr>
          <p:cNvPicPr>
            <a:picLocks noChangeAspect="1"/>
          </p:cNvPicPr>
          <p:nvPr/>
        </p:nvPicPr>
        <p:blipFill>
          <a:blip r:embed="rId3"/>
          <a:stretch>
            <a:fillRect/>
          </a:stretch>
        </p:blipFill>
        <p:spPr>
          <a:xfrm>
            <a:off x="94192" y="2780928"/>
            <a:ext cx="2821623" cy="4099075"/>
          </a:xfrm>
          <a:prstGeom prst="rect">
            <a:avLst/>
          </a:prstGeom>
        </p:spPr>
      </p:pic>
      <p:sp>
        <p:nvSpPr>
          <p:cNvPr id="3" name="コンテンツ プレースホルダー 4">
            <a:extLst>
              <a:ext uri="{FF2B5EF4-FFF2-40B4-BE49-F238E27FC236}">
                <a16:creationId xmlns:a16="http://schemas.microsoft.com/office/drawing/2014/main" id="{C1C1A440-2ABA-BFBE-B45E-106F2D4F7125}"/>
              </a:ext>
            </a:extLst>
          </p:cNvPr>
          <p:cNvSpPr txBox="1">
            <a:spLocks/>
          </p:cNvSpPr>
          <p:nvPr/>
        </p:nvSpPr>
        <p:spPr>
          <a:xfrm>
            <a:off x="3032287" y="3287834"/>
            <a:ext cx="5855930" cy="345638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2400" b="1" dirty="0"/>
              <a:t>教育用錦絵に描かれた鳶の仕事</a:t>
            </a:r>
          </a:p>
          <a:p>
            <a:pPr marL="0" indent="0">
              <a:buFont typeface="Arial" panose="020B0604020202020204" pitchFamily="34" charset="0"/>
              <a:buNone/>
            </a:pPr>
            <a:r>
              <a:rPr lang="ja-JP" altLang="en-US" sz="2200" dirty="0"/>
              <a:t>明治時代初期に描かれた文部省が発行した児童用教育錦絵シリーズ「衣喰住之内家職幼絵解之図」の「住　上棟」（全</a:t>
            </a:r>
            <a:r>
              <a:rPr lang="en-US" altLang="ja-JP" sz="2200" dirty="0"/>
              <a:t>20</a:t>
            </a:r>
            <a:r>
              <a:rPr lang="ja-JP" altLang="en-US" sz="2200" dirty="0"/>
              <a:t>枚）のうちの</a:t>
            </a:r>
            <a:r>
              <a:rPr lang="en-US" altLang="ja-JP" sz="2200" dirty="0"/>
              <a:t>1</a:t>
            </a:r>
            <a:r>
              <a:rPr lang="ja-JP" altLang="en-US" sz="2200" dirty="0"/>
              <a:t>枚「上棟」。</a:t>
            </a:r>
            <a:endParaRPr lang="en-US" altLang="ja-JP" sz="2200" dirty="0"/>
          </a:p>
          <a:p>
            <a:pPr marL="0" indent="0">
              <a:buFont typeface="Arial" panose="020B0604020202020204" pitchFamily="34" charset="0"/>
              <a:buNone/>
            </a:pPr>
            <a:r>
              <a:rPr lang="ja-JP" altLang="en-US" sz="2200" dirty="0"/>
              <a:t>このシリーズは民家が建つまでを、設計から始まり、材木の切出し、建方等、建築のすべての過程を錦絵にしている。これはそのうち上棟（建て前）の様子を解説したものです。</a:t>
            </a:r>
          </a:p>
          <a:p>
            <a:pPr marL="0" indent="0">
              <a:buFont typeface="Arial" panose="020B0604020202020204" pitchFamily="34" charset="0"/>
              <a:buNone/>
            </a:pPr>
            <a:endParaRPr lang="ja-JP" altLang="en-US" sz="4000" dirty="0"/>
          </a:p>
        </p:txBody>
      </p:sp>
    </p:spTree>
    <p:extLst>
      <p:ext uri="{BB962C8B-B14F-4D97-AF65-F5344CB8AC3E}">
        <p14:creationId xmlns:p14="http://schemas.microsoft.com/office/powerpoint/2010/main" val="35192622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70F1D4-39B8-4383-3225-FB1308B9BF4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8D9CCD23-0636-BF05-5D71-44588725E8EB}"/>
              </a:ext>
            </a:extLst>
          </p:cNvPr>
          <p:cNvSpPr>
            <a:spLocks noGrp="1"/>
          </p:cNvSpPr>
          <p:nvPr>
            <p:ph idx="1"/>
          </p:nvPr>
        </p:nvSpPr>
        <p:spPr/>
        <p:txBody>
          <a:bodyPr/>
          <a:lstStyle/>
          <a:p>
            <a:endParaRPr kumimoji="1" lang="ja-JP" altLang="en-US" dirty="0"/>
          </a:p>
        </p:txBody>
      </p:sp>
      <p:pic>
        <p:nvPicPr>
          <p:cNvPr id="5" name="図 4">
            <a:extLst>
              <a:ext uri="{FF2B5EF4-FFF2-40B4-BE49-F238E27FC236}">
                <a16:creationId xmlns:a16="http://schemas.microsoft.com/office/drawing/2014/main" id="{8F1A2EE0-B037-3129-046B-479FD11504B8}"/>
              </a:ext>
            </a:extLst>
          </p:cNvPr>
          <p:cNvPicPr>
            <a:picLocks noChangeAspect="1"/>
          </p:cNvPicPr>
          <p:nvPr/>
        </p:nvPicPr>
        <p:blipFill>
          <a:blip r:embed="rId2"/>
          <a:stretch>
            <a:fillRect/>
          </a:stretch>
        </p:blipFill>
        <p:spPr>
          <a:xfrm>
            <a:off x="42945" y="221507"/>
            <a:ext cx="4551769" cy="5904656"/>
          </a:xfrm>
          <a:prstGeom prst="rect">
            <a:avLst/>
          </a:prstGeom>
        </p:spPr>
      </p:pic>
      <p:pic>
        <p:nvPicPr>
          <p:cNvPr id="7" name="図 6">
            <a:extLst>
              <a:ext uri="{FF2B5EF4-FFF2-40B4-BE49-F238E27FC236}">
                <a16:creationId xmlns:a16="http://schemas.microsoft.com/office/drawing/2014/main" id="{67AA8C24-3D2F-B23A-A13A-93EC2F2978B9}"/>
              </a:ext>
            </a:extLst>
          </p:cNvPr>
          <p:cNvPicPr>
            <a:picLocks noChangeAspect="1"/>
          </p:cNvPicPr>
          <p:nvPr/>
        </p:nvPicPr>
        <p:blipFill>
          <a:blip r:embed="rId3"/>
          <a:stretch>
            <a:fillRect/>
          </a:stretch>
        </p:blipFill>
        <p:spPr>
          <a:xfrm>
            <a:off x="4677374" y="221507"/>
            <a:ext cx="4294296" cy="5904656"/>
          </a:xfrm>
          <a:prstGeom prst="rect">
            <a:avLst/>
          </a:prstGeom>
        </p:spPr>
      </p:pic>
    </p:spTree>
    <p:extLst>
      <p:ext uri="{BB962C8B-B14F-4D97-AF65-F5344CB8AC3E}">
        <p14:creationId xmlns:p14="http://schemas.microsoft.com/office/powerpoint/2010/main" val="1888372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5286CF-546E-7A2E-889F-6ED15FAB9FA4}"/>
              </a:ext>
            </a:extLst>
          </p:cNvPr>
          <p:cNvSpPr>
            <a:spLocks noGrp="1"/>
          </p:cNvSpPr>
          <p:nvPr>
            <p:ph type="title"/>
          </p:nvPr>
        </p:nvSpPr>
        <p:spPr>
          <a:xfrm>
            <a:off x="-8373" y="0"/>
            <a:ext cx="9144000" cy="731837"/>
          </a:xfrm>
          <a:solidFill>
            <a:srgbClr val="FFFF00"/>
          </a:solidFill>
        </p:spPr>
        <p:txBody>
          <a:bodyPr>
            <a:noAutofit/>
          </a:bodyPr>
          <a:lstStyle/>
          <a:p>
            <a:r>
              <a:rPr kumimoji="1" lang="ja-JP" altLang="en-US" sz="2400" dirty="0"/>
              <a:t>建設アスベスト訴訟に関する最高裁判決等を踏まえた対応について</a:t>
            </a:r>
            <a:br>
              <a:rPr kumimoji="1" lang="en-US" altLang="ja-JP" sz="2000" dirty="0"/>
            </a:br>
            <a:r>
              <a:rPr kumimoji="1" lang="zh-TW" altLang="en-US" sz="2000" dirty="0"/>
              <a:t>令和３年</a:t>
            </a:r>
            <a:r>
              <a:rPr kumimoji="1" lang="en-US" altLang="zh-TW" sz="2000" dirty="0"/>
              <a:t>10</a:t>
            </a:r>
            <a:r>
              <a:rPr kumimoji="1" lang="zh-TW" altLang="en-US" sz="2000" dirty="0"/>
              <a:t>月</a:t>
            </a:r>
            <a:r>
              <a:rPr kumimoji="1" lang="en-US" altLang="zh-TW" sz="2000" dirty="0"/>
              <a:t>11</a:t>
            </a:r>
            <a:r>
              <a:rPr kumimoji="1" lang="zh-TW" altLang="en-US" sz="2000" dirty="0"/>
              <a:t>日</a:t>
            </a:r>
            <a:r>
              <a:rPr kumimoji="1" lang="ja-JP" altLang="en-US" sz="2000" dirty="0"/>
              <a:t>　　厚生労働省</a:t>
            </a:r>
            <a:r>
              <a:rPr kumimoji="1" lang="zh-TW" altLang="en-US" sz="2000" dirty="0"/>
              <a:t>労働基準局安全衛生部</a:t>
            </a:r>
            <a:endParaRPr kumimoji="1" lang="ja-JP" altLang="en-US" sz="2000" dirty="0"/>
          </a:p>
        </p:txBody>
      </p:sp>
      <p:sp>
        <p:nvSpPr>
          <p:cNvPr id="3" name="コンテンツ プレースホルダー 2">
            <a:extLst>
              <a:ext uri="{FF2B5EF4-FFF2-40B4-BE49-F238E27FC236}">
                <a16:creationId xmlns:a16="http://schemas.microsoft.com/office/drawing/2014/main" id="{7A685AF0-0D94-98FF-D569-EF7023B46BB1}"/>
              </a:ext>
            </a:extLst>
          </p:cNvPr>
          <p:cNvSpPr>
            <a:spLocks noGrp="1"/>
          </p:cNvSpPr>
          <p:nvPr>
            <p:ph idx="1"/>
          </p:nvPr>
        </p:nvSpPr>
        <p:spPr>
          <a:xfrm>
            <a:off x="32408" y="738798"/>
            <a:ext cx="9111591" cy="6119202"/>
          </a:xfrm>
        </p:spPr>
        <p:txBody>
          <a:bodyPr>
            <a:noAutofit/>
          </a:bodyPr>
          <a:lstStyle/>
          <a:p>
            <a:r>
              <a:rPr kumimoji="1" lang="ja-JP" altLang="en-US" sz="2800" dirty="0"/>
              <a:t>石綿にばく露した労働者が石綿肺、肺がん、中皮腫等の健康被害を被ったのは、国が規制権限を適切に行使しなかったためとして、建設業の元労働者等やその遺族などが国を相手取って国家賠償請求訴訟を提起したもの。</a:t>
            </a:r>
          </a:p>
          <a:p>
            <a:r>
              <a:rPr kumimoji="1" lang="ja-JP" altLang="en-US" sz="2800" dirty="0"/>
              <a:t>令和３年５月１７日、最高裁判決が出され、</a:t>
            </a:r>
            <a:r>
              <a:rPr kumimoji="1" lang="ja-JP" altLang="en-US" sz="2800" dirty="0">
                <a:highlight>
                  <a:srgbClr val="FFFF00"/>
                </a:highlight>
              </a:rPr>
              <a:t>一人親方を含む屋内建設作業者に対する国の責任</a:t>
            </a:r>
            <a:r>
              <a:rPr kumimoji="1" lang="ja-JP" altLang="en-US" sz="2800" dirty="0"/>
              <a:t>が認められた。他方、屋外建設作業者に対する国の責任は否定された。</a:t>
            </a:r>
          </a:p>
          <a:p>
            <a:r>
              <a:rPr kumimoji="1" lang="ja-JP" altLang="en-US" sz="2800" dirty="0"/>
              <a:t>建設業に携わった労働者や一人親方等の石綿へのばく露を防止するで規制が不十分だったと判断され国側が敗訴したことについて、現行法令の見直しが必要となった。</a:t>
            </a:r>
          </a:p>
          <a:p>
            <a:r>
              <a:rPr kumimoji="1" lang="ja-JP" altLang="en-US" sz="2800" dirty="0"/>
              <a:t>一人親方等の安全衛生対策、有害性の警告表示の義務付け、集じん機付き電動工具の使用義務付けについて、規制の改正が始まった。</a:t>
            </a:r>
          </a:p>
        </p:txBody>
      </p:sp>
    </p:spTree>
    <p:extLst>
      <p:ext uri="{BB962C8B-B14F-4D97-AF65-F5344CB8AC3E}">
        <p14:creationId xmlns:p14="http://schemas.microsoft.com/office/powerpoint/2010/main" val="7938220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1F4567-CB49-7125-85A8-BE487C41C9DE}"/>
              </a:ext>
            </a:extLst>
          </p:cNvPr>
          <p:cNvSpPr>
            <a:spLocks noGrp="1"/>
          </p:cNvSpPr>
          <p:nvPr>
            <p:ph type="title"/>
          </p:nvPr>
        </p:nvSpPr>
        <p:spPr/>
        <p:txBody>
          <a:bodyPr/>
          <a:lstStyle/>
          <a:p>
            <a:endParaRPr kumimoji="1" lang="ja-JP" altLang="en-US"/>
          </a:p>
        </p:txBody>
      </p:sp>
      <p:pic>
        <p:nvPicPr>
          <p:cNvPr id="4" name="コンテンツ プレースホルダー 3">
            <a:extLst>
              <a:ext uri="{FF2B5EF4-FFF2-40B4-BE49-F238E27FC236}">
                <a16:creationId xmlns:a16="http://schemas.microsoft.com/office/drawing/2014/main" id="{82ABF6D8-3FB8-1221-2253-9E586EB4D834}"/>
              </a:ext>
            </a:extLst>
          </p:cNvPr>
          <p:cNvPicPr>
            <a:picLocks noGrp="1" noChangeAspect="1"/>
          </p:cNvPicPr>
          <p:nvPr>
            <p:ph idx="1"/>
          </p:nvPr>
        </p:nvPicPr>
        <p:blipFill>
          <a:blip r:embed="rId2"/>
          <a:stretch>
            <a:fillRect/>
          </a:stretch>
        </p:blipFill>
        <p:spPr>
          <a:xfrm>
            <a:off x="101403" y="2681536"/>
            <a:ext cx="9041185" cy="4176464"/>
          </a:xfrm>
          <a:prstGeom prst="rect">
            <a:avLst/>
          </a:prstGeom>
        </p:spPr>
      </p:pic>
      <p:pic>
        <p:nvPicPr>
          <p:cNvPr id="5" name="図 4">
            <a:extLst>
              <a:ext uri="{FF2B5EF4-FFF2-40B4-BE49-F238E27FC236}">
                <a16:creationId xmlns:a16="http://schemas.microsoft.com/office/drawing/2014/main" id="{2C174BBE-1B1D-7262-7603-F5DA224C79FC}"/>
              </a:ext>
            </a:extLst>
          </p:cNvPr>
          <p:cNvPicPr>
            <a:picLocks noChangeAspect="1"/>
          </p:cNvPicPr>
          <p:nvPr/>
        </p:nvPicPr>
        <p:blipFill>
          <a:blip r:embed="rId3"/>
          <a:stretch>
            <a:fillRect/>
          </a:stretch>
        </p:blipFill>
        <p:spPr>
          <a:xfrm>
            <a:off x="101402" y="0"/>
            <a:ext cx="9042597" cy="3212746"/>
          </a:xfrm>
          <a:prstGeom prst="rect">
            <a:avLst/>
          </a:prstGeom>
        </p:spPr>
      </p:pic>
    </p:spTree>
    <p:extLst>
      <p:ext uri="{BB962C8B-B14F-4D97-AF65-F5344CB8AC3E}">
        <p14:creationId xmlns:p14="http://schemas.microsoft.com/office/powerpoint/2010/main" val="1217090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83E90-6E13-D3D9-BB37-3D881FE599A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4747D53-5B36-C0E0-77CE-0DB120D665D6}"/>
              </a:ext>
            </a:extLst>
          </p:cNvPr>
          <p:cNvSpPr>
            <a:spLocks noGrp="1"/>
          </p:cNvSpPr>
          <p:nvPr>
            <p:ph type="title"/>
          </p:nvPr>
        </p:nvSpPr>
        <p:spPr>
          <a:xfrm>
            <a:off x="0" y="0"/>
            <a:ext cx="9144000" cy="731837"/>
          </a:xfrm>
          <a:solidFill>
            <a:srgbClr val="FFFF00"/>
          </a:solidFill>
        </p:spPr>
        <p:txBody>
          <a:bodyPr>
            <a:normAutofit fontScale="90000"/>
          </a:bodyPr>
          <a:lstStyle/>
          <a:p>
            <a:r>
              <a:rPr kumimoji="1" lang="ja-JP" altLang="en-US" dirty="0"/>
              <a:t>労働安全衛生法令の令和</a:t>
            </a:r>
            <a:r>
              <a:rPr kumimoji="1" lang="en-US" altLang="ja-JP" dirty="0"/>
              <a:t>5</a:t>
            </a:r>
            <a:r>
              <a:rPr kumimoji="1" lang="ja-JP" altLang="en-US" dirty="0"/>
              <a:t>年改正</a:t>
            </a:r>
          </a:p>
        </p:txBody>
      </p:sp>
      <p:pic>
        <p:nvPicPr>
          <p:cNvPr id="4" name="図 3">
            <a:extLst>
              <a:ext uri="{FF2B5EF4-FFF2-40B4-BE49-F238E27FC236}">
                <a16:creationId xmlns:a16="http://schemas.microsoft.com/office/drawing/2014/main" id="{B2B641A1-6E3D-F4AA-A1D6-3F6973907C7C}"/>
              </a:ext>
            </a:extLst>
          </p:cNvPr>
          <p:cNvPicPr>
            <a:picLocks noChangeAspect="1"/>
          </p:cNvPicPr>
          <p:nvPr/>
        </p:nvPicPr>
        <p:blipFill>
          <a:blip r:embed="rId3"/>
          <a:stretch>
            <a:fillRect/>
          </a:stretch>
        </p:blipFill>
        <p:spPr>
          <a:xfrm>
            <a:off x="107504" y="731837"/>
            <a:ext cx="3082301" cy="6297563"/>
          </a:xfrm>
          <a:prstGeom prst="rect">
            <a:avLst/>
          </a:prstGeom>
        </p:spPr>
      </p:pic>
      <p:pic>
        <p:nvPicPr>
          <p:cNvPr id="6" name="図 5">
            <a:extLst>
              <a:ext uri="{FF2B5EF4-FFF2-40B4-BE49-F238E27FC236}">
                <a16:creationId xmlns:a16="http://schemas.microsoft.com/office/drawing/2014/main" id="{E9E1C501-9E44-EE75-A5DD-2C32CD8C1B10}"/>
              </a:ext>
            </a:extLst>
          </p:cNvPr>
          <p:cNvPicPr>
            <a:picLocks noChangeAspect="1"/>
          </p:cNvPicPr>
          <p:nvPr/>
        </p:nvPicPr>
        <p:blipFill>
          <a:blip r:embed="rId4"/>
          <a:stretch>
            <a:fillRect/>
          </a:stretch>
        </p:blipFill>
        <p:spPr>
          <a:xfrm>
            <a:off x="3283125" y="766763"/>
            <a:ext cx="2865641" cy="6473378"/>
          </a:xfrm>
          <a:prstGeom prst="rect">
            <a:avLst/>
          </a:prstGeom>
        </p:spPr>
      </p:pic>
      <p:pic>
        <p:nvPicPr>
          <p:cNvPr id="8" name="図 7">
            <a:extLst>
              <a:ext uri="{FF2B5EF4-FFF2-40B4-BE49-F238E27FC236}">
                <a16:creationId xmlns:a16="http://schemas.microsoft.com/office/drawing/2014/main" id="{CF39EAFA-E667-BADB-272D-6B548BE64976}"/>
              </a:ext>
            </a:extLst>
          </p:cNvPr>
          <p:cNvPicPr>
            <a:picLocks noChangeAspect="1"/>
          </p:cNvPicPr>
          <p:nvPr/>
        </p:nvPicPr>
        <p:blipFill>
          <a:blip r:embed="rId5"/>
          <a:stretch>
            <a:fillRect/>
          </a:stretch>
        </p:blipFill>
        <p:spPr>
          <a:xfrm>
            <a:off x="6242087" y="761627"/>
            <a:ext cx="2816840" cy="6161839"/>
          </a:xfrm>
          <a:prstGeom prst="rect">
            <a:avLst/>
          </a:prstGeom>
        </p:spPr>
      </p:pic>
    </p:spTree>
    <p:extLst>
      <p:ext uri="{BB962C8B-B14F-4D97-AF65-F5344CB8AC3E}">
        <p14:creationId xmlns:p14="http://schemas.microsoft.com/office/powerpoint/2010/main" val="35287675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D78A3C-5D0B-1334-FC56-C73DAD92F8C7}"/>
              </a:ext>
            </a:extLst>
          </p:cNvPr>
          <p:cNvSpPr>
            <a:spLocks noGrp="1"/>
          </p:cNvSpPr>
          <p:nvPr>
            <p:ph type="title"/>
          </p:nvPr>
        </p:nvSpPr>
        <p:spPr>
          <a:xfrm>
            <a:off x="0" y="0"/>
            <a:ext cx="9144000" cy="731837"/>
          </a:xfrm>
          <a:solidFill>
            <a:srgbClr val="FFFF00"/>
          </a:solidFill>
        </p:spPr>
        <p:txBody>
          <a:bodyPr>
            <a:normAutofit fontScale="90000"/>
          </a:bodyPr>
          <a:lstStyle/>
          <a:p>
            <a:r>
              <a:rPr kumimoji="1" lang="ja-JP" altLang="en-US" dirty="0"/>
              <a:t>労働安全衛生法令の令和</a:t>
            </a:r>
            <a:r>
              <a:rPr kumimoji="1" lang="en-US" altLang="ja-JP" dirty="0"/>
              <a:t>5</a:t>
            </a:r>
            <a:r>
              <a:rPr kumimoji="1" lang="ja-JP" altLang="en-US" dirty="0"/>
              <a:t>年改正</a:t>
            </a:r>
          </a:p>
        </p:txBody>
      </p:sp>
      <p:pic>
        <p:nvPicPr>
          <p:cNvPr id="4" name="図 3">
            <a:extLst>
              <a:ext uri="{FF2B5EF4-FFF2-40B4-BE49-F238E27FC236}">
                <a16:creationId xmlns:a16="http://schemas.microsoft.com/office/drawing/2014/main" id="{E667F9C1-9EBD-EAEC-5462-6C16A1030343}"/>
              </a:ext>
            </a:extLst>
          </p:cNvPr>
          <p:cNvPicPr>
            <a:picLocks noChangeAspect="1"/>
          </p:cNvPicPr>
          <p:nvPr/>
        </p:nvPicPr>
        <p:blipFill>
          <a:blip r:embed="rId2"/>
          <a:stretch>
            <a:fillRect/>
          </a:stretch>
        </p:blipFill>
        <p:spPr>
          <a:xfrm>
            <a:off x="251520" y="841774"/>
            <a:ext cx="2822744" cy="6001109"/>
          </a:xfrm>
          <a:prstGeom prst="rect">
            <a:avLst/>
          </a:prstGeom>
        </p:spPr>
      </p:pic>
      <p:pic>
        <p:nvPicPr>
          <p:cNvPr id="6" name="図 5">
            <a:extLst>
              <a:ext uri="{FF2B5EF4-FFF2-40B4-BE49-F238E27FC236}">
                <a16:creationId xmlns:a16="http://schemas.microsoft.com/office/drawing/2014/main" id="{C06E66AD-57F9-8E7C-1802-8FC543529424}"/>
              </a:ext>
            </a:extLst>
          </p:cNvPr>
          <p:cNvPicPr>
            <a:picLocks noChangeAspect="1"/>
          </p:cNvPicPr>
          <p:nvPr/>
        </p:nvPicPr>
        <p:blipFill>
          <a:blip r:embed="rId3"/>
          <a:stretch>
            <a:fillRect/>
          </a:stretch>
        </p:blipFill>
        <p:spPr>
          <a:xfrm>
            <a:off x="3097782" y="841774"/>
            <a:ext cx="2853018" cy="5683570"/>
          </a:xfrm>
          <a:prstGeom prst="rect">
            <a:avLst/>
          </a:prstGeom>
        </p:spPr>
      </p:pic>
      <p:pic>
        <p:nvPicPr>
          <p:cNvPr id="8" name="図 7">
            <a:extLst>
              <a:ext uri="{FF2B5EF4-FFF2-40B4-BE49-F238E27FC236}">
                <a16:creationId xmlns:a16="http://schemas.microsoft.com/office/drawing/2014/main" id="{9CC571B6-6DD9-F0AF-4F26-FB4C4A8EABF4}"/>
              </a:ext>
            </a:extLst>
          </p:cNvPr>
          <p:cNvPicPr>
            <a:picLocks noChangeAspect="1"/>
          </p:cNvPicPr>
          <p:nvPr/>
        </p:nvPicPr>
        <p:blipFill>
          <a:blip r:embed="rId4"/>
          <a:stretch>
            <a:fillRect/>
          </a:stretch>
        </p:blipFill>
        <p:spPr>
          <a:xfrm>
            <a:off x="5950799" y="841774"/>
            <a:ext cx="3097017" cy="3883370"/>
          </a:xfrm>
          <a:prstGeom prst="rect">
            <a:avLst/>
          </a:prstGeom>
        </p:spPr>
      </p:pic>
    </p:spTree>
    <p:extLst>
      <p:ext uri="{BB962C8B-B14F-4D97-AF65-F5344CB8AC3E}">
        <p14:creationId xmlns:p14="http://schemas.microsoft.com/office/powerpoint/2010/main" val="37525688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7FA7E-6D5F-9649-2B9C-3BF27D9B7E9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D491BD1-49A3-CBC2-121A-1399311E4F7A}"/>
              </a:ext>
            </a:extLst>
          </p:cNvPr>
          <p:cNvSpPr>
            <a:spLocks noGrp="1"/>
          </p:cNvSpPr>
          <p:nvPr>
            <p:ph type="title"/>
          </p:nvPr>
        </p:nvSpPr>
        <p:spPr>
          <a:xfrm>
            <a:off x="0" y="0"/>
            <a:ext cx="9144000" cy="731837"/>
          </a:xfrm>
          <a:solidFill>
            <a:srgbClr val="FFFF00"/>
          </a:solidFill>
        </p:spPr>
        <p:txBody>
          <a:bodyPr>
            <a:normAutofit fontScale="90000"/>
          </a:bodyPr>
          <a:lstStyle/>
          <a:p>
            <a:r>
              <a:rPr kumimoji="1" lang="ja-JP" altLang="en-US" dirty="0"/>
              <a:t>労働安全衛生法令の令和</a:t>
            </a:r>
            <a:r>
              <a:rPr kumimoji="1" lang="en-US" altLang="ja-JP" dirty="0"/>
              <a:t>6</a:t>
            </a:r>
            <a:r>
              <a:rPr kumimoji="1" lang="ja-JP" altLang="en-US" dirty="0"/>
              <a:t>年改正</a:t>
            </a:r>
          </a:p>
        </p:txBody>
      </p:sp>
      <p:pic>
        <p:nvPicPr>
          <p:cNvPr id="4" name="図 3">
            <a:extLst>
              <a:ext uri="{FF2B5EF4-FFF2-40B4-BE49-F238E27FC236}">
                <a16:creationId xmlns:a16="http://schemas.microsoft.com/office/drawing/2014/main" id="{FACEA754-6E9C-DE8B-86C8-E05958D1634E}"/>
              </a:ext>
            </a:extLst>
          </p:cNvPr>
          <p:cNvPicPr>
            <a:picLocks noChangeAspect="1"/>
          </p:cNvPicPr>
          <p:nvPr/>
        </p:nvPicPr>
        <p:blipFill>
          <a:blip r:embed="rId3"/>
          <a:stretch>
            <a:fillRect/>
          </a:stretch>
        </p:blipFill>
        <p:spPr>
          <a:xfrm>
            <a:off x="2906922" y="925863"/>
            <a:ext cx="2731538" cy="5260345"/>
          </a:xfrm>
          <a:prstGeom prst="rect">
            <a:avLst/>
          </a:prstGeom>
        </p:spPr>
      </p:pic>
      <p:pic>
        <p:nvPicPr>
          <p:cNvPr id="8" name="図 7">
            <a:extLst>
              <a:ext uri="{FF2B5EF4-FFF2-40B4-BE49-F238E27FC236}">
                <a16:creationId xmlns:a16="http://schemas.microsoft.com/office/drawing/2014/main" id="{DA006195-0F69-57CE-EC31-32F7AECE726E}"/>
              </a:ext>
            </a:extLst>
          </p:cNvPr>
          <p:cNvPicPr>
            <a:picLocks noChangeAspect="1"/>
          </p:cNvPicPr>
          <p:nvPr/>
        </p:nvPicPr>
        <p:blipFill>
          <a:blip r:embed="rId4"/>
          <a:stretch>
            <a:fillRect/>
          </a:stretch>
        </p:blipFill>
        <p:spPr>
          <a:xfrm>
            <a:off x="287184" y="950486"/>
            <a:ext cx="2619738" cy="5747177"/>
          </a:xfrm>
          <a:prstGeom prst="rect">
            <a:avLst/>
          </a:prstGeom>
        </p:spPr>
      </p:pic>
      <p:pic>
        <p:nvPicPr>
          <p:cNvPr id="6" name="図 5">
            <a:extLst>
              <a:ext uri="{FF2B5EF4-FFF2-40B4-BE49-F238E27FC236}">
                <a16:creationId xmlns:a16="http://schemas.microsoft.com/office/drawing/2014/main" id="{3357DF14-5A90-841A-2968-A4783612D045}"/>
              </a:ext>
            </a:extLst>
          </p:cNvPr>
          <p:cNvPicPr>
            <a:picLocks noChangeAspect="1"/>
          </p:cNvPicPr>
          <p:nvPr/>
        </p:nvPicPr>
        <p:blipFill>
          <a:blip r:embed="rId5"/>
          <a:stretch>
            <a:fillRect/>
          </a:stretch>
        </p:blipFill>
        <p:spPr>
          <a:xfrm>
            <a:off x="5639732" y="924482"/>
            <a:ext cx="2819512" cy="4016686"/>
          </a:xfrm>
          <a:prstGeom prst="rect">
            <a:avLst/>
          </a:prstGeom>
        </p:spPr>
      </p:pic>
    </p:spTree>
    <p:extLst>
      <p:ext uri="{BB962C8B-B14F-4D97-AF65-F5344CB8AC3E}">
        <p14:creationId xmlns:p14="http://schemas.microsoft.com/office/powerpoint/2010/main" val="39933303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BF07E-034E-9F16-BC82-B6361EAA432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944F8C6-1A8A-EC78-B654-FE0FD91617A1}"/>
              </a:ext>
            </a:extLst>
          </p:cNvPr>
          <p:cNvSpPr>
            <a:spLocks noGrp="1"/>
          </p:cNvSpPr>
          <p:nvPr>
            <p:ph type="title"/>
          </p:nvPr>
        </p:nvSpPr>
        <p:spPr>
          <a:xfrm>
            <a:off x="0" y="0"/>
            <a:ext cx="9144000" cy="731837"/>
          </a:xfrm>
          <a:solidFill>
            <a:srgbClr val="FFFF00"/>
          </a:solidFill>
        </p:spPr>
        <p:txBody>
          <a:bodyPr>
            <a:normAutofit fontScale="90000"/>
          </a:bodyPr>
          <a:lstStyle/>
          <a:p>
            <a:r>
              <a:rPr kumimoji="1" lang="ja-JP" altLang="en-US" dirty="0"/>
              <a:t>労働安全衛生法令の令和</a:t>
            </a:r>
            <a:r>
              <a:rPr kumimoji="1" lang="en-US" altLang="ja-JP" dirty="0"/>
              <a:t>6</a:t>
            </a:r>
            <a:r>
              <a:rPr kumimoji="1" lang="ja-JP" altLang="en-US" dirty="0"/>
              <a:t>年改正</a:t>
            </a:r>
          </a:p>
        </p:txBody>
      </p:sp>
      <p:pic>
        <p:nvPicPr>
          <p:cNvPr id="5" name="図 4">
            <a:extLst>
              <a:ext uri="{FF2B5EF4-FFF2-40B4-BE49-F238E27FC236}">
                <a16:creationId xmlns:a16="http://schemas.microsoft.com/office/drawing/2014/main" id="{114799BC-EE63-7FD6-A7F0-1CF10DA73332}"/>
              </a:ext>
            </a:extLst>
          </p:cNvPr>
          <p:cNvPicPr>
            <a:picLocks noChangeAspect="1"/>
          </p:cNvPicPr>
          <p:nvPr/>
        </p:nvPicPr>
        <p:blipFill>
          <a:blip r:embed="rId3"/>
          <a:stretch>
            <a:fillRect/>
          </a:stretch>
        </p:blipFill>
        <p:spPr>
          <a:xfrm>
            <a:off x="323528" y="763678"/>
            <a:ext cx="2620181" cy="3961465"/>
          </a:xfrm>
          <a:prstGeom prst="rect">
            <a:avLst/>
          </a:prstGeom>
        </p:spPr>
      </p:pic>
      <p:pic>
        <p:nvPicPr>
          <p:cNvPr id="7" name="図 6">
            <a:extLst>
              <a:ext uri="{FF2B5EF4-FFF2-40B4-BE49-F238E27FC236}">
                <a16:creationId xmlns:a16="http://schemas.microsoft.com/office/drawing/2014/main" id="{E6C70460-6379-3A3C-0E15-0F56CCF0F86E}"/>
              </a:ext>
            </a:extLst>
          </p:cNvPr>
          <p:cNvPicPr>
            <a:picLocks noChangeAspect="1"/>
          </p:cNvPicPr>
          <p:nvPr/>
        </p:nvPicPr>
        <p:blipFill>
          <a:blip r:embed="rId4"/>
          <a:stretch>
            <a:fillRect/>
          </a:stretch>
        </p:blipFill>
        <p:spPr>
          <a:xfrm>
            <a:off x="3060273" y="736664"/>
            <a:ext cx="2813395" cy="4492536"/>
          </a:xfrm>
          <a:prstGeom prst="rect">
            <a:avLst/>
          </a:prstGeom>
        </p:spPr>
      </p:pic>
      <p:pic>
        <p:nvPicPr>
          <p:cNvPr id="11" name="図 10">
            <a:extLst>
              <a:ext uri="{FF2B5EF4-FFF2-40B4-BE49-F238E27FC236}">
                <a16:creationId xmlns:a16="http://schemas.microsoft.com/office/drawing/2014/main" id="{89CCF6E7-46B5-A38E-6895-B6303BCE2F58}"/>
              </a:ext>
            </a:extLst>
          </p:cNvPr>
          <p:cNvPicPr>
            <a:picLocks noChangeAspect="1"/>
          </p:cNvPicPr>
          <p:nvPr/>
        </p:nvPicPr>
        <p:blipFill>
          <a:blip r:embed="rId5"/>
          <a:stretch>
            <a:fillRect/>
          </a:stretch>
        </p:blipFill>
        <p:spPr>
          <a:xfrm>
            <a:off x="5873405" y="763679"/>
            <a:ext cx="2813395" cy="6178646"/>
          </a:xfrm>
          <a:prstGeom prst="rect">
            <a:avLst/>
          </a:prstGeom>
        </p:spPr>
      </p:pic>
    </p:spTree>
    <p:extLst>
      <p:ext uri="{BB962C8B-B14F-4D97-AF65-F5344CB8AC3E}">
        <p14:creationId xmlns:p14="http://schemas.microsoft.com/office/powerpoint/2010/main" val="6976662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5EDBC-CE57-86F9-5F34-068B84113B7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DFA4752-B438-6E8C-555A-3AE29C6F36D2}"/>
              </a:ext>
            </a:extLst>
          </p:cNvPr>
          <p:cNvSpPr>
            <a:spLocks noGrp="1"/>
          </p:cNvSpPr>
          <p:nvPr>
            <p:ph type="title"/>
          </p:nvPr>
        </p:nvSpPr>
        <p:spPr>
          <a:xfrm>
            <a:off x="0" y="0"/>
            <a:ext cx="8964488" cy="731837"/>
          </a:xfrm>
          <a:solidFill>
            <a:srgbClr val="FFFF00"/>
          </a:solidFill>
        </p:spPr>
        <p:txBody>
          <a:bodyPr>
            <a:normAutofit fontScale="90000"/>
          </a:bodyPr>
          <a:lstStyle/>
          <a:p>
            <a:r>
              <a:rPr kumimoji="1" lang="ja-JP" altLang="en-US" dirty="0"/>
              <a:t>労働安全衛生法令の令和</a:t>
            </a:r>
            <a:r>
              <a:rPr kumimoji="1" lang="en-US" altLang="ja-JP" dirty="0"/>
              <a:t>6</a:t>
            </a:r>
            <a:r>
              <a:rPr kumimoji="1" lang="ja-JP" altLang="en-US" dirty="0"/>
              <a:t>年改正</a:t>
            </a:r>
          </a:p>
        </p:txBody>
      </p:sp>
      <p:pic>
        <p:nvPicPr>
          <p:cNvPr id="4" name="図 3">
            <a:extLst>
              <a:ext uri="{FF2B5EF4-FFF2-40B4-BE49-F238E27FC236}">
                <a16:creationId xmlns:a16="http://schemas.microsoft.com/office/drawing/2014/main" id="{FBDC3F30-8D56-A722-1917-78009A114A6E}"/>
              </a:ext>
            </a:extLst>
          </p:cNvPr>
          <p:cNvPicPr>
            <a:picLocks noChangeAspect="1"/>
          </p:cNvPicPr>
          <p:nvPr/>
        </p:nvPicPr>
        <p:blipFill>
          <a:blip r:embed="rId3"/>
          <a:stretch>
            <a:fillRect/>
          </a:stretch>
        </p:blipFill>
        <p:spPr>
          <a:xfrm>
            <a:off x="251520" y="754574"/>
            <a:ext cx="2930239" cy="2674425"/>
          </a:xfrm>
          <a:prstGeom prst="rect">
            <a:avLst/>
          </a:prstGeom>
        </p:spPr>
      </p:pic>
      <p:pic>
        <p:nvPicPr>
          <p:cNvPr id="8" name="図 7">
            <a:extLst>
              <a:ext uri="{FF2B5EF4-FFF2-40B4-BE49-F238E27FC236}">
                <a16:creationId xmlns:a16="http://schemas.microsoft.com/office/drawing/2014/main" id="{1ADD34D9-09F2-71BF-FE63-65BE9DC2FFE7}"/>
              </a:ext>
            </a:extLst>
          </p:cNvPr>
          <p:cNvPicPr>
            <a:picLocks noChangeAspect="1"/>
          </p:cNvPicPr>
          <p:nvPr/>
        </p:nvPicPr>
        <p:blipFill>
          <a:blip r:embed="rId4"/>
          <a:stretch>
            <a:fillRect/>
          </a:stretch>
        </p:blipFill>
        <p:spPr>
          <a:xfrm>
            <a:off x="3181759" y="747418"/>
            <a:ext cx="2517246" cy="5777926"/>
          </a:xfrm>
          <a:prstGeom prst="rect">
            <a:avLst/>
          </a:prstGeom>
        </p:spPr>
      </p:pic>
      <p:pic>
        <p:nvPicPr>
          <p:cNvPr id="13" name="図 12">
            <a:extLst>
              <a:ext uri="{FF2B5EF4-FFF2-40B4-BE49-F238E27FC236}">
                <a16:creationId xmlns:a16="http://schemas.microsoft.com/office/drawing/2014/main" id="{31ABE696-A277-2763-102D-6B086D90165F}"/>
              </a:ext>
            </a:extLst>
          </p:cNvPr>
          <p:cNvPicPr>
            <a:picLocks noChangeAspect="1"/>
          </p:cNvPicPr>
          <p:nvPr/>
        </p:nvPicPr>
        <p:blipFill>
          <a:blip r:embed="rId5"/>
          <a:stretch>
            <a:fillRect/>
          </a:stretch>
        </p:blipFill>
        <p:spPr>
          <a:xfrm>
            <a:off x="5729537" y="754574"/>
            <a:ext cx="3082415" cy="6103426"/>
          </a:xfrm>
          <a:prstGeom prst="rect">
            <a:avLst/>
          </a:prstGeom>
        </p:spPr>
      </p:pic>
    </p:spTree>
    <p:extLst>
      <p:ext uri="{BB962C8B-B14F-4D97-AF65-F5344CB8AC3E}">
        <p14:creationId xmlns:p14="http://schemas.microsoft.com/office/powerpoint/2010/main" val="31399684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B0493-5DD5-EEDE-D8C3-972E072E88D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69E6659-A0A7-75BB-3A4D-FDE845BFF7F8}"/>
              </a:ext>
            </a:extLst>
          </p:cNvPr>
          <p:cNvSpPr>
            <a:spLocks noGrp="1"/>
          </p:cNvSpPr>
          <p:nvPr>
            <p:ph type="title"/>
          </p:nvPr>
        </p:nvSpPr>
        <p:spPr>
          <a:xfrm>
            <a:off x="0" y="0"/>
            <a:ext cx="9144000" cy="731837"/>
          </a:xfrm>
          <a:solidFill>
            <a:srgbClr val="FFFF00"/>
          </a:solidFill>
        </p:spPr>
        <p:txBody>
          <a:bodyPr>
            <a:normAutofit fontScale="90000"/>
          </a:bodyPr>
          <a:lstStyle/>
          <a:p>
            <a:r>
              <a:rPr kumimoji="1" lang="ja-JP" altLang="en-US" dirty="0"/>
              <a:t>労働安全衛生法令の令和</a:t>
            </a:r>
            <a:r>
              <a:rPr kumimoji="1" lang="en-US" altLang="ja-JP" dirty="0"/>
              <a:t>6</a:t>
            </a:r>
            <a:r>
              <a:rPr kumimoji="1" lang="ja-JP" altLang="en-US" dirty="0"/>
              <a:t>年改正</a:t>
            </a:r>
          </a:p>
        </p:txBody>
      </p:sp>
      <p:pic>
        <p:nvPicPr>
          <p:cNvPr id="6" name="図 5">
            <a:extLst>
              <a:ext uri="{FF2B5EF4-FFF2-40B4-BE49-F238E27FC236}">
                <a16:creationId xmlns:a16="http://schemas.microsoft.com/office/drawing/2014/main" id="{446A6E35-3C1E-F2BF-9AE8-D8EC15DACC45}"/>
              </a:ext>
            </a:extLst>
          </p:cNvPr>
          <p:cNvPicPr>
            <a:picLocks noChangeAspect="1"/>
          </p:cNvPicPr>
          <p:nvPr/>
        </p:nvPicPr>
        <p:blipFill>
          <a:blip r:embed="rId3"/>
          <a:stretch>
            <a:fillRect/>
          </a:stretch>
        </p:blipFill>
        <p:spPr>
          <a:xfrm>
            <a:off x="251520" y="713454"/>
            <a:ext cx="3024336" cy="6867022"/>
          </a:xfrm>
          <a:prstGeom prst="rect">
            <a:avLst/>
          </a:prstGeom>
        </p:spPr>
      </p:pic>
      <p:pic>
        <p:nvPicPr>
          <p:cNvPr id="9" name="図 8">
            <a:extLst>
              <a:ext uri="{FF2B5EF4-FFF2-40B4-BE49-F238E27FC236}">
                <a16:creationId xmlns:a16="http://schemas.microsoft.com/office/drawing/2014/main" id="{32E65B7F-CCEA-CD7E-F572-BC251EC5E871}"/>
              </a:ext>
            </a:extLst>
          </p:cNvPr>
          <p:cNvPicPr>
            <a:picLocks noChangeAspect="1"/>
          </p:cNvPicPr>
          <p:nvPr/>
        </p:nvPicPr>
        <p:blipFill>
          <a:blip r:embed="rId4"/>
          <a:stretch>
            <a:fillRect/>
          </a:stretch>
        </p:blipFill>
        <p:spPr>
          <a:xfrm>
            <a:off x="3333577" y="790206"/>
            <a:ext cx="2772453" cy="5907457"/>
          </a:xfrm>
          <a:prstGeom prst="rect">
            <a:avLst/>
          </a:prstGeom>
        </p:spPr>
      </p:pic>
      <p:pic>
        <p:nvPicPr>
          <p:cNvPr id="11" name="図 10">
            <a:extLst>
              <a:ext uri="{FF2B5EF4-FFF2-40B4-BE49-F238E27FC236}">
                <a16:creationId xmlns:a16="http://schemas.microsoft.com/office/drawing/2014/main" id="{89AF6F07-616C-5713-AC1B-3B519F4870CC}"/>
              </a:ext>
            </a:extLst>
          </p:cNvPr>
          <p:cNvPicPr>
            <a:picLocks noChangeAspect="1"/>
          </p:cNvPicPr>
          <p:nvPr/>
        </p:nvPicPr>
        <p:blipFill>
          <a:blip r:embed="rId5"/>
          <a:stretch>
            <a:fillRect/>
          </a:stretch>
        </p:blipFill>
        <p:spPr>
          <a:xfrm>
            <a:off x="6163751" y="790205"/>
            <a:ext cx="2737893" cy="4891415"/>
          </a:xfrm>
          <a:prstGeom prst="rect">
            <a:avLst/>
          </a:prstGeom>
        </p:spPr>
      </p:pic>
    </p:spTree>
    <p:extLst>
      <p:ext uri="{BB962C8B-B14F-4D97-AF65-F5344CB8AC3E}">
        <p14:creationId xmlns:p14="http://schemas.microsoft.com/office/powerpoint/2010/main" val="10040135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B2429-87CE-7DCA-54F9-51EA0D968A1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9631FAA-2753-6CC6-E8AA-B9D246EA227E}"/>
              </a:ext>
            </a:extLst>
          </p:cNvPr>
          <p:cNvSpPr>
            <a:spLocks noGrp="1"/>
          </p:cNvSpPr>
          <p:nvPr>
            <p:ph type="title"/>
          </p:nvPr>
        </p:nvSpPr>
        <p:spPr>
          <a:xfrm>
            <a:off x="0" y="0"/>
            <a:ext cx="9144000" cy="571500"/>
          </a:xfrm>
          <a:solidFill>
            <a:srgbClr val="FFFF00"/>
          </a:solidFill>
        </p:spPr>
        <p:txBody>
          <a:bodyPr>
            <a:normAutofit fontScale="90000"/>
          </a:bodyPr>
          <a:lstStyle/>
          <a:p>
            <a:r>
              <a:rPr kumimoji="1" lang="ja-JP" altLang="en-US" dirty="0"/>
              <a:t>労働安全衛生法令　令和</a:t>
            </a:r>
            <a:r>
              <a:rPr kumimoji="1" lang="en-US" altLang="ja-JP" dirty="0"/>
              <a:t>6</a:t>
            </a:r>
            <a:r>
              <a:rPr kumimoji="1" lang="ja-JP" altLang="en-US" dirty="0"/>
              <a:t>年の改正</a:t>
            </a:r>
          </a:p>
        </p:txBody>
      </p:sp>
      <p:pic>
        <p:nvPicPr>
          <p:cNvPr id="4" name="図 3">
            <a:extLst>
              <a:ext uri="{FF2B5EF4-FFF2-40B4-BE49-F238E27FC236}">
                <a16:creationId xmlns:a16="http://schemas.microsoft.com/office/drawing/2014/main" id="{17CD2DC1-7C4A-066A-03F2-E3F23F924579}"/>
              </a:ext>
            </a:extLst>
          </p:cNvPr>
          <p:cNvPicPr>
            <a:picLocks noChangeAspect="1"/>
          </p:cNvPicPr>
          <p:nvPr/>
        </p:nvPicPr>
        <p:blipFill>
          <a:blip r:embed="rId2"/>
          <a:stretch>
            <a:fillRect/>
          </a:stretch>
        </p:blipFill>
        <p:spPr>
          <a:xfrm>
            <a:off x="107504" y="771153"/>
            <a:ext cx="4320480" cy="6103362"/>
          </a:xfrm>
          <a:prstGeom prst="rect">
            <a:avLst/>
          </a:prstGeom>
        </p:spPr>
      </p:pic>
      <p:pic>
        <p:nvPicPr>
          <p:cNvPr id="6" name="図 5">
            <a:extLst>
              <a:ext uri="{FF2B5EF4-FFF2-40B4-BE49-F238E27FC236}">
                <a16:creationId xmlns:a16="http://schemas.microsoft.com/office/drawing/2014/main" id="{99E25721-DF35-4B05-18E2-A8CA1A94CDA7}"/>
              </a:ext>
            </a:extLst>
          </p:cNvPr>
          <p:cNvPicPr>
            <a:picLocks noChangeAspect="1"/>
          </p:cNvPicPr>
          <p:nvPr/>
        </p:nvPicPr>
        <p:blipFill>
          <a:blip r:embed="rId3"/>
          <a:stretch>
            <a:fillRect/>
          </a:stretch>
        </p:blipFill>
        <p:spPr>
          <a:xfrm>
            <a:off x="4733493" y="870411"/>
            <a:ext cx="4104456" cy="5904845"/>
          </a:xfrm>
          <a:prstGeom prst="rect">
            <a:avLst/>
          </a:prstGeom>
        </p:spPr>
      </p:pic>
    </p:spTree>
    <p:extLst>
      <p:ext uri="{BB962C8B-B14F-4D97-AF65-F5344CB8AC3E}">
        <p14:creationId xmlns:p14="http://schemas.microsoft.com/office/powerpoint/2010/main" val="1715739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0"/>
            <a:ext cx="6588224" cy="980728"/>
          </a:xfrm>
          <a:solidFill>
            <a:srgbClr val="FFC000">
              <a:alpha val="50000"/>
            </a:srgbClr>
          </a:solidFill>
        </p:spPr>
        <p:txBody>
          <a:bodyPr>
            <a:normAutofit/>
          </a:bodyPr>
          <a:lstStyle/>
          <a:p>
            <a:pPr algn="l"/>
            <a:r>
              <a:rPr kumimoji="1" lang="ja-JP" altLang="en-US" dirty="0"/>
              <a:t>足場の歴史</a:t>
            </a:r>
            <a:r>
              <a:rPr lang="zh-TW" altLang="en-US" dirty="0"/>
              <a:t>　　明治時代</a:t>
            </a:r>
            <a:endParaRPr kumimoji="1" lang="ja-JP" altLang="en-US" dirty="0"/>
          </a:p>
        </p:txBody>
      </p:sp>
      <p:sp>
        <p:nvSpPr>
          <p:cNvPr id="5" name="コンテンツ プレースホルダー 4"/>
          <p:cNvSpPr>
            <a:spLocks noGrp="1"/>
          </p:cNvSpPr>
          <p:nvPr>
            <p:ph idx="1"/>
          </p:nvPr>
        </p:nvSpPr>
        <p:spPr>
          <a:xfrm>
            <a:off x="107504" y="1052736"/>
            <a:ext cx="6336704" cy="5805263"/>
          </a:xfrm>
        </p:spPr>
        <p:txBody>
          <a:bodyPr>
            <a:normAutofit fontScale="85000" lnSpcReduction="10000"/>
          </a:bodyPr>
          <a:lstStyle/>
          <a:p>
            <a:pPr marL="0" indent="0">
              <a:buNone/>
            </a:pPr>
            <a:r>
              <a:rPr lang="en-US" altLang="ja-JP" sz="4000" dirty="0"/>
              <a:t>1886</a:t>
            </a:r>
            <a:r>
              <a:rPr lang="ja-JP" altLang="en-US" sz="4000" dirty="0"/>
              <a:t>年（明治</a:t>
            </a:r>
            <a:r>
              <a:rPr lang="en-US" altLang="ja-JP" sz="4000" dirty="0"/>
              <a:t>19</a:t>
            </a:r>
            <a:r>
              <a:rPr lang="ja-JP" altLang="en-US" sz="4000" dirty="0"/>
              <a:t>年）</a:t>
            </a:r>
          </a:p>
          <a:p>
            <a:pPr marL="0" indent="0">
              <a:buNone/>
            </a:pPr>
            <a:r>
              <a:rPr lang="ja-JP" altLang="en-US" sz="4000" dirty="0"/>
              <a:t>浅草寺五重塔修復工事</a:t>
            </a:r>
          </a:p>
          <a:p>
            <a:pPr marL="0" indent="0">
              <a:buNone/>
            </a:pPr>
            <a:r>
              <a:rPr lang="ja-JP" altLang="en-US" sz="3600" dirty="0">
                <a:latin typeface="+mn-ea"/>
              </a:rPr>
              <a:t>　東京府金龍山浅草寺五重塔は明治</a:t>
            </a:r>
            <a:r>
              <a:rPr lang="en-US" altLang="ja-JP" sz="3600" dirty="0">
                <a:latin typeface="+mn-ea"/>
              </a:rPr>
              <a:t>18</a:t>
            </a:r>
            <a:r>
              <a:rPr lang="ja-JP" altLang="en-US" sz="3600" dirty="0">
                <a:latin typeface="+mn-ea"/>
              </a:rPr>
              <a:t>年に修復工事がなされた。</a:t>
            </a:r>
            <a:endParaRPr lang="en-US" altLang="ja-JP" sz="3600" dirty="0">
              <a:latin typeface="+mn-ea"/>
            </a:endParaRPr>
          </a:p>
          <a:p>
            <a:pPr marL="0" indent="0">
              <a:buNone/>
            </a:pPr>
            <a:endParaRPr lang="en-US" altLang="ja-JP" sz="3600" dirty="0">
              <a:latin typeface="+mn-ea"/>
            </a:endParaRPr>
          </a:p>
          <a:p>
            <a:pPr marL="0" indent="0">
              <a:buNone/>
            </a:pPr>
            <a:r>
              <a:rPr lang="ja-JP" altLang="en-US" sz="3100" dirty="0">
                <a:latin typeface="+mn-ea"/>
              </a:rPr>
              <a:t>この時に組まれた足場を利用して、代金を徴収して物見をさせており、これを修理代金に充てたといわれています。これは江戸時代後期に広がった富士山を見物するという流行に乗ったものと思われます。</a:t>
            </a:r>
          </a:p>
          <a:p>
            <a:pPr marL="0" indent="0">
              <a:buNone/>
            </a:pPr>
            <a:r>
              <a:rPr lang="ja-JP" altLang="en-US" sz="3100" dirty="0">
                <a:latin typeface="+mn-ea"/>
              </a:rPr>
              <a:t>この五重塔は高さおよそ</a:t>
            </a:r>
            <a:r>
              <a:rPr lang="en-US" altLang="ja-JP" sz="3100" dirty="0">
                <a:latin typeface="+mn-ea"/>
              </a:rPr>
              <a:t>33</a:t>
            </a:r>
            <a:r>
              <a:rPr lang="ja-JP" altLang="en-US" sz="3100" dirty="0" err="1">
                <a:latin typeface="+mn-ea"/>
              </a:rPr>
              <a:t>ｍ</a:t>
            </a:r>
            <a:r>
              <a:rPr lang="ja-JP" altLang="en-US" sz="3100" dirty="0">
                <a:latin typeface="+mn-ea"/>
              </a:rPr>
              <a:t>ありましたが、昭和</a:t>
            </a:r>
            <a:r>
              <a:rPr lang="en-US" altLang="ja-JP" sz="3100" dirty="0">
                <a:latin typeface="+mn-ea"/>
              </a:rPr>
              <a:t>20</a:t>
            </a:r>
            <a:r>
              <a:rPr lang="ja-JP" altLang="en-US" sz="3100" dirty="0">
                <a:latin typeface="+mn-ea"/>
              </a:rPr>
              <a:t>年の東京大空襲で焼失し、現在のものはその後再建されたものです。</a:t>
            </a:r>
          </a:p>
          <a:p>
            <a:pPr marL="0" indent="0">
              <a:buNone/>
            </a:pPr>
            <a:endParaRPr kumimoji="1" lang="ja-JP" altLang="en-US" sz="4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2424" y="116631"/>
            <a:ext cx="2174495" cy="6552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30740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5E20B-A7C7-82AC-A160-5790F381478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50A9725-10F6-53D4-BECA-B5530885F5F0}"/>
              </a:ext>
            </a:extLst>
          </p:cNvPr>
          <p:cNvSpPr>
            <a:spLocks noGrp="1"/>
          </p:cNvSpPr>
          <p:nvPr>
            <p:ph type="title"/>
          </p:nvPr>
        </p:nvSpPr>
        <p:spPr>
          <a:xfrm>
            <a:off x="0" y="0"/>
            <a:ext cx="9144000" cy="731837"/>
          </a:xfrm>
          <a:solidFill>
            <a:srgbClr val="FFFF00"/>
          </a:solidFill>
        </p:spPr>
        <p:txBody>
          <a:bodyPr>
            <a:normAutofit fontScale="90000"/>
          </a:bodyPr>
          <a:lstStyle/>
          <a:p>
            <a:r>
              <a:rPr kumimoji="1" lang="ja-JP" altLang="en-US" dirty="0"/>
              <a:t>労働安全衛生法令の令和６年改正</a:t>
            </a:r>
          </a:p>
        </p:txBody>
      </p:sp>
      <p:pic>
        <p:nvPicPr>
          <p:cNvPr id="4" name="図 3">
            <a:extLst>
              <a:ext uri="{FF2B5EF4-FFF2-40B4-BE49-F238E27FC236}">
                <a16:creationId xmlns:a16="http://schemas.microsoft.com/office/drawing/2014/main" id="{B3007760-C72A-6EEB-3069-632B8C58803E}"/>
              </a:ext>
            </a:extLst>
          </p:cNvPr>
          <p:cNvPicPr>
            <a:picLocks noChangeAspect="1"/>
          </p:cNvPicPr>
          <p:nvPr/>
        </p:nvPicPr>
        <p:blipFill>
          <a:blip r:embed="rId2"/>
          <a:stretch>
            <a:fillRect/>
          </a:stretch>
        </p:blipFill>
        <p:spPr>
          <a:xfrm>
            <a:off x="107504" y="813814"/>
            <a:ext cx="4137837" cy="6009448"/>
          </a:xfrm>
          <a:prstGeom prst="rect">
            <a:avLst/>
          </a:prstGeom>
        </p:spPr>
      </p:pic>
      <p:pic>
        <p:nvPicPr>
          <p:cNvPr id="6" name="図 5">
            <a:extLst>
              <a:ext uri="{FF2B5EF4-FFF2-40B4-BE49-F238E27FC236}">
                <a16:creationId xmlns:a16="http://schemas.microsoft.com/office/drawing/2014/main" id="{99819D65-064E-9191-31D4-6EEF75471E52}"/>
              </a:ext>
            </a:extLst>
          </p:cNvPr>
          <p:cNvPicPr>
            <a:picLocks noChangeAspect="1"/>
          </p:cNvPicPr>
          <p:nvPr/>
        </p:nvPicPr>
        <p:blipFill>
          <a:blip r:embed="rId3"/>
          <a:stretch>
            <a:fillRect/>
          </a:stretch>
        </p:blipFill>
        <p:spPr>
          <a:xfrm>
            <a:off x="4564552" y="845597"/>
            <a:ext cx="4348393" cy="5977665"/>
          </a:xfrm>
          <a:prstGeom prst="rect">
            <a:avLst/>
          </a:prstGeom>
        </p:spPr>
      </p:pic>
    </p:spTree>
    <p:extLst>
      <p:ext uri="{BB962C8B-B14F-4D97-AF65-F5344CB8AC3E}">
        <p14:creationId xmlns:p14="http://schemas.microsoft.com/office/powerpoint/2010/main" val="7043634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E06A1-E15C-CA90-4344-2C2885A5F08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942876B-E932-4F02-4C01-116DF56073B0}"/>
              </a:ext>
            </a:extLst>
          </p:cNvPr>
          <p:cNvSpPr>
            <a:spLocks noGrp="1"/>
          </p:cNvSpPr>
          <p:nvPr>
            <p:ph type="title"/>
          </p:nvPr>
        </p:nvSpPr>
        <p:spPr>
          <a:xfrm>
            <a:off x="-1674" y="0"/>
            <a:ext cx="9144000" cy="620688"/>
          </a:xfrm>
          <a:solidFill>
            <a:srgbClr val="FFFF00"/>
          </a:solidFill>
        </p:spPr>
        <p:txBody>
          <a:bodyPr>
            <a:noAutofit/>
          </a:bodyPr>
          <a:lstStyle/>
          <a:p>
            <a:r>
              <a:rPr kumimoji="1" lang="ja-JP" altLang="en-US" sz="2800" dirty="0"/>
              <a:t>熱中症について職場の皆さんが心得ておく必要があること</a:t>
            </a:r>
          </a:p>
        </p:txBody>
      </p:sp>
      <p:sp>
        <p:nvSpPr>
          <p:cNvPr id="3" name="コンテンツ プレースホルダー 2">
            <a:extLst>
              <a:ext uri="{FF2B5EF4-FFF2-40B4-BE49-F238E27FC236}">
                <a16:creationId xmlns:a16="http://schemas.microsoft.com/office/drawing/2014/main" id="{D4CE1C1C-DD3D-4E08-1FA9-84AFFABCA885}"/>
              </a:ext>
            </a:extLst>
          </p:cNvPr>
          <p:cNvSpPr>
            <a:spLocks noGrp="1"/>
          </p:cNvSpPr>
          <p:nvPr>
            <p:ph idx="1"/>
          </p:nvPr>
        </p:nvSpPr>
        <p:spPr>
          <a:xfrm>
            <a:off x="107504" y="637664"/>
            <a:ext cx="9034822" cy="6220336"/>
          </a:xfrm>
        </p:spPr>
        <p:txBody>
          <a:bodyPr>
            <a:normAutofit fontScale="85000" lnSpcReduction="10000"/>
          </a:bodyPr>
          <a:lstStyle/>
          <a:p>
            <a:pPr marL="0" indent="0">
              <a:buNone/>
            </a:pPr>
            <a:r>
              <a:rPr kumimoji="1" lang="en-US" altLang="ja-JP" dirty="0"/>
              <a:t>1. </a:t>
            </a:r>
            <a:r>
              <a:rPr kumimoji="1" lang="ja-JP" altLang="en-US" dirty="0"/>
              <a:t>体温の維持調整機能</a:t>
            </a:r>
          </a:p>
          <a:p>
            <a:pPr>
              <a:buFont typeface="Wingdings" panose="05000000000000000000" pitchFamily="2" charset="2"/>
              <a:buChar char="u"/>
            </a:pPr>
            <a:r>
              <a:rPr kumimoji="1" lang="ja-JP" altLang="en-US" dirty="0"/>
              <a:t>人には、主に脳の視床下部が関与する体温を一定に保つための生理的なメカニズムである</a:t>
            </a:r>
            <a:r>
              <a:rPr kumimoji="1" lang="ja-JP" altLang="en-US" dirty="0">
                <a:highlight>
                  <a:srgbClr val="FFFF00"/>
                </a:highlight>
              </a:rPr>
              <a:t>体温調整機能</a:t>
            </a:r>
            <a:r>
              <a:rPr kumimoji="1" lang="ja-JP" altLang="en-US" dirty="0"/>
              <a:t>があります。</a:t>
            </a:r>
          </a:p>
          <a:p>
            <a:pPr>
              <a:buFont typeface="Wingdings" panose="05000000000000000000" pitchFamily="2" charset="2"/>
              <a:buChar char="u"/>
            </a:pPr>
            <a:r>
              <a:rPr kumimoji="1" lang="ja-JP" altLang="en-US" dirty="0"/>
              <a:t>体温調整のメカニズムは、まず、自律的な反応として、体温調整は無意識に行われる自律神経の働きによって制御されています。皮膚の温度センサーが寒さや暑さを感知し、その情報が脳に伝わることで、</a:t>
            </a:r>
            <a:r>
              <a:rPr kumimoji="1" lang="ja-JP" altLang="en-US" dirty="0">
                <a:highlight>
                  <a:srgbClr val="FFFF00"/>
                </a:highlight>
              </a:rPr>
              <a:t>体温を維持するための指令</a:t>
            </a:r>
            <a:r>
              <a:rPr kumimoji="1" lang="ja-JP" altLang="en-US" dirty="0"/>
              <a:t>が出されます。 </a:t>
            </a:r>
            <a:r>
              <a:rPr kumimoji="1" lang="ja-JP" altLang="en-US" dirty="0">
                <a:highlight>
                  <a:srgbClr val="FFFF00"/>
                </a:highlight>
              </a:rPr>
              <a:t>体温が下がると</a:t>
            </a:r>
            <a:r>
              <a:rPr kumimoji="1" lang="ja-JP" altLang="en-US" dirty="0"/>
              <a:t>、体内での代謝活動によって熱が生成され、運動や食事によって体温を上昇させます。</a:t>
            </a:r>
            <a:r>
              <a:rPr kumimoji="1" lang="ja-JP" altLang="en-US" dirty="0">
                <a:highlight>
                  <a:srgbClr val="FFFF00"/>
                </a:highlight>
              </a:rPr>
              <a:t>体温が上がると</a:t>
            </a:r>
            <a:r>
              <a:rPr kumimoji="1" lang="ja-JP" altLang="en-US" dirty="0"/>
              <a:t>、脳は汗をかくことや血流を増加させることで体温を下げようとします。逆に、寒い環境では、体温を逃がさないように血管を収縮させ、熱を保持する体温の調整機能が働きます。 こうした体温の維持機能により、健康な人の体温は通常</a:t>
            </a:r>
            <a:r>
              <a:rPr kumimoji="1" lang="en-US" altLang="ja-JP" dirty="0"/>
              <a:t>36℃</a:t>
            </a:r>
            <a:r>
              <a:rPr kumimoji="1" lang="ja-JP" altLang="en-US" dirty="0"/>
              <a:t>から</a:t>
            </a:r>
            <a:r>
              <a:rPr kumimoji="1" lang="en-US" altLang="ja-JP" dirty="0"/>
              <a:t>37℃</a:t>
            </a:r>
            <a:r>
              <a:rPr kumimoji="1" lang="ja-JP" altLang="en-US" dirty="0"/>
              <a:t>の範囲に保たれています。これは、体内での化学反応が最適に行われるために必要な温度です。 </a:t>
            </a:r>
          </a:p>
        </p:txBody>
      </p:sp>
    </p:spTree>
    <p:extLst>
      <p:ext uri="{BB962C8B-B14F-4D97-AF65-F5344CB8AC3E}">
        <p14:creationId xmlns:p14="http://schemas.microsoft.com/office/powerpoint/2010/main" val="1755320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FF24EF-6488-6CAD-0FF7-0C9AD6BEF558}"/>
              </a:ext>
            </a:extLst>
          </p:cNvPr>
          <p:cNvSpPr>
            <a:spLocks noGrp="1"/>
          </p:cNvSpPr>
          <p:nvPr>
            <p:ph type="title"/>
          </p:nvPr>
        </p:nvSpPr>
        <p:spPr>
          <a:xfrm>
            <a:off x="-1674" y="0"/>
            <a:ext cx="9144000" cy="620688"/>
          </a:xfrm>
          <a:solidFill>
            <a:srgbClr val="FFFF00"/>
          </a:solidFill>
        </p:spPr>
        <p:txBody>
          <a:bodyPr>
            <a:noAutofit/>
          </a:bodyPr>
          <a:lstStyle/>
          <a:p>
            <a:r>
              <a:rPr kumimoji="1" lang="ja-JP" altLang="en-US" sz="2800" dirty="0"/>
              <a:t>熱中症について職場の皆さんが心得ておく必要があること</a:t>
            </a:r>
          </a:p>
        </p:txBody>
      </p:sp>
      <p:sp>
        <p:nvSpPr>
          <p:cNvPr id="3" name="コンテンツ プレースホルダー 2">
            <a:extLst>
              <a:ext uri="{FF2B5EF4-FFF2-40B4-BE49-F238E27FC236}">
                <a16:creationId xmlns:a16="http://schemas.microsoft.com/office/drawing/2014/main" id="{B3A096FC-1627-F543-884F-4F3CC4950B21}"/>
              </a:ext>
            </a:extLst>
          </p:cNvPr>
          <p:cNvSpPr>
            <a:spLocks noGrp="1"/>
          </p:cNvSpPr>
          <p:nvPr>
            <p:ph idx="1"/>
          </p:nvPr>
        </p:nvSpPr>
        <p:spPr>
          <a:xfrm>
            <a:off x="107504" y="637664"/>
            <a:ext cx="2520280" cy="6220336"/>
          </a:xfrm>
        </p:spPr>
        <p:txBody>
          <a:bodyPr>
            <a:normAutofit fontScale="55000" lnSpcReduction="20000"/>
          </a:bodyPr>
          <a:lstStyle/>
          <a:p>
            <a:pPr>
              <a:lnSpc>
                <a:spcPct val="120000"/>
              </a:lnSpc>
              <a:spcBef>
                <a:spcPts val="0"/>
              </a:spcBef>
              <a:buFont typeface="Wingdings" panose="05000000000000000000" pitchFamily="2" charset="2"/>
              <a:buChar char="u"/>
            </a:pPr>
            <a:r>
              <a:rPr kumimoji="1" lang="ja-JP" altLang="en-US" dirty="0">
                <a:latin typeface="ＭＳ Ｐゴシック" panose="020B0600070205080204" pitchFamily="50" charset="-128"/>
                <a:ea typeface="ＭＳ Ｐゴシック" panose="020B0600070205080204" pitchFamily="50" charset="-128"/>
              </a:rPr>
              <a:t>熱中症は、高い外気温による体温上昇に起因する</a:t>
            </a:r>
            <a:br>
              <a:rPr kumimoji="1" lang="en-US" altLang="ja-JP" dirty="0">
                <a:latin typeface="ＭＳ Ｐゴシック" panose="020B0600070205080204" pitchFamily="50" charset="-128"/>
                <a:ea typeface="ＭＳ Ｐゴシック" panose="020B0600070205080204" pitchFamily="50" charset="-128"/>
              </a:rPr>
            </a:br>
            <a:r>
              <a:rPr kumimoji="1" lang="ja-JP" altLang="en-US" b="1" u="sng" dirty="0">
                <a:highlight>
                  <a:srgbClr val="FFFF00"/>
                </a:highlight>
                <a:latin typeface="ＭＳ Ｐゴシック" panose="020B0600070205080204" pitchFamily="50" charset="-128"/>
                <a:ea typeface="ＭＳ Ｐゴシック" panose="020B0600070205080204" pitchFamily="50" charset="-128"/>
              </a:rPr>
              <a:t>体温調整機能の喪</a:t>
            </a:r>
            <a:r>
              <a:rPr kumimoji="1" lang="ja-JP" altLang="en-US" b="1" dirty="0">
                <a:highlight>
                  <a:srgbClr val="FFFF00"/>
                </a:highlight>
                <a:latin typeface="ＭＳ Ｐゴシック" panose="020B0600070205080204" pitchFamily="50" charset="-128"/>
                <a:ea typeface="ＭＳ Ｐゴシック" panose="020B0600070205080204" pitchFamily="50" charset="-128"/>
              </a:rPr>
              <a:t>失</a:t>
            </a:r>
            <a:r>
              <a:rPr kumimoji="1" lang="ja-JP" altLang="en-US" dirty="0">
                <a:latin typeface="ＭＳ Ｐゴシック" panose="020B0600070205080204" pitchFamily="50" charset="-128"/>
                <a:ea typeface="ＭＳ Ｐゴシック" panose="020B0600070205080204" pitchFamily="50" charset="-128"/>
              </a:rPr>
              <a:t>と</a:t>
            </a:r>
            <a:br>
              <a:rPr kumimoji="1" lang="en-US" altLang="ja-JP" dirty="0">
                <a:latin typeface="ＭＳ Ｐゴシック" panose="020B0600070205080204" pitchFamily="50" charset="-128"/>
                <a:ea typeface="ＭＳ Ｐゴシック" panose="020B0600070205080204" pitchFamily="50" charset="-128"/>
              </a:rPr>
            </a:br>
            <a:r>
              <a:rPr kumimoji="1" lang="ja-JP" altLang="en-US" b="1" u="sng" dirty="0">
                <a:highlight>
                  <a:srgbClr val="FFFF00"/>
                </a:highlight>
                <a:latin typeface="ＭＳ Ｐゴシック" panose="020B0600070205080204" pitchFamily="50" charset="-128"/>
                <a:ea typeface="ＭＳ Ｐゴシック" panose="020B0600070205080204" pitchFamily="50" charset="-128"/>
              </a:rPr>
              <a:t>高体温による組織および臓器障害</a:t>
            </a:r>
            <a:r>
              <a:rPr kumimoji="1" lang="ja-JP" altLang="en-US" dirty="0">
                <a:latin typeface="ＭＳ Ｐゴシック" panose="020B0600070205080204" pitchFamily="50" charset="-128"/>
                <a:ea typeface="ＭＳ Ｐゴシック" panose="020B0600070205080204" pitchFamily="50" charset="-128"/>
              </a:rPr>
              <a:t>です。</a:t>
            </a:r>
            <a:endParaRPr kumimoji="1" lang="en-US" altLang="ja-JP" dirty="0">
              <a:latin typeface="ＭＳ Ｐゴシック" panose="020B0600070205080204" pitchFamily="50" charset="-128"/>
              <a:ea typeface="ＭＳ Ｐゴシック" panose="020B0600070205080204" pitchFamily="50" charset="-128"/>
            </a:endParaRPr>
          </a:p>
          <a:p>
            <a:pPr>
              <a:lnSpc>
                <a:spcPct val="120000"/>
              </a:lnSpc>
              <a:spcBef>
                <a:spcPts val="0"/>
              </a:spcBef>
              <a:buFont typeface="Wingdings" panose="05000000000000000000" pitchFamily="2" charset="2"/>
              <a:buChar char="u"/>
            </a:pPr>
            <a:endParaRPr lang="en-US" altLang="ja-JP" dirty="0">
              <a:latin typeface="ＭＳ Ｐゴシック" panose="020B0600070205080204" pitchFamily="50" charset="-128"/>
              <a:ea typeface="ＭＳ Ｐゴシック" panose="020B0600070205080204" pitchFamily="50" charset="-128"/>
            </a:endParaRPr>
          </a:p>
          <a:p>
            <a:pPr>
              <a:lnSpc>
                <a:spcPct val="120000"/>
              </a:lnSpc>
              <a:spcBef>
                <a:spcPts val="0"/>
              </a:spcBef>
              <a:buFont typeface="Wingdings" panose="05000000000000000000" pitchFamily="2" charset="2"/>
              <a:buChar char="u"/>
            </a:pPr>
            <a:r>
              <a:rPr kumimoji="1" lang="ja-JP" altLang="en-US" dirty="0">
                <a:latin typeface="ＭＳ Ｐゴシック" panose="020B0600070205080204" pitchFamily="50" charset="-128"/>
                <a:ea typeface="ＭＳ Ｐゴシック" panose="020B0600070205080204" pitchFamily="50" charset="-128"/>
              </a:rPr>
              <a:t>熱中症の症状は多彩で、診断基準のない難しい病気ですが、普段健康な人でも短時間で死に至る可能性がありますので、医療関係者がいなくても、的確な救護処置をすぐ始めないといけません</a:t>
            </a:r>
            <a:r>
              <a:rPr kumimoji="1" lang="en-US" altLang="ja-JP" dirty="0">
                <a:latin typeface="ＭＳ Ｐゴシック" panose="020B0600070205080204" pitchFamily="50" charset="-128"/>
                <a:ea typeface="ＭＳ Ｐゴシック" panose="020B0600070205080204" pitchFamily="50" charset="-128"/>
              </a:rPr>
              <a:t>.</a:t>
            </a:r>
          </a:p>
          <a:p>
            <a:pPr>
              <a:lnSpc>
                <a:spcPct val="120000"/>
              </a:lnSpc>
              <a:spcBef>
                <a:spcPts val="0"/>
              </a:spcBef>
              <a:buFont typeface="Wingdings" panose="05000000000000000000" pitchFamily="2" charset="2"/>
              <a:buChar char="u"/>
            </a:pPr>
            <a:endParaRPr kumimoji="1" lang="en-US" altLang="ja-JP" dirty="0">
              <a:latin typeface="ＭＳ Ｐゴシック" panose="020B0600070205080204" pitchFamily="50" charset="-128"/>
              <a:ea typeface="ＭＳ Ｐゴシック" panose="020B0600070205080204" pitchFamily="50" charset="-128"/>
            </a:endParaRPr>
          </a:p>
          <a:p>
            <a:pPr>
              <a:lnSpc>
                <a:spcPct val="120000"/>
              </a:lnSpc>
              <a:spcBef>
                <a:spcPts val="0"/>
              </a:spcBef>
              <a:buFont typeface="Wingdings" panose="05000000000000000000" pitchFamily="2" charset="2"/>
              <a:buChar char="u"/>
            </a:pPr>
            <a:r>
              <a:rPr kumimoji="1" lang="ja-JP" altLang="en-US" dirty="0">
                <a:latin typeface="ＭＳ Ｐゴシック" panose="020B0600070205080204" pitchFamily="50" charset="-128"/>
                <a:ea typeface="ＭＳ Ｐゴシック" panose="020B0600070205080204" pitchFamily="50" charset="-128"/>
              </a:rPr>
              <a:t>労作性熱中症の致死率</a:t>
            </a:r>
            <a:r>
              <a:rPr kumimoji="1" lang="en-US" altLang="ja-JP" dirty="0">
                <a:latin typeface="ＭＳ Ｐゴシック" panose="020B0600070205080204" pitchFamily="50" charset="-128"/>
                <a:ea typeface="ＭＳ Ｐゴシック" panose="020B0600070205080204" pitchFamily="50" charset="-128"/>
              </a:rPr>
              <a:t>3</a:t>
            </a:r>
            <a:r>
              <a:rPr kumimoji="1" lang="ja-JP" altLang="en-US" dirty="0">
                <a:latin typeface="ＭＳ Ｐゴシック" panose="020B0600070205080204" pitchFamily="50" charset="-128"/>
                <a:ea typeface="ＭＳ Ｐゴシック" panose="020B0600070205080204" pitchFamily="50" charset="-128"/>
              </a:rPr>
              <a:t>～</a:t>
            </a:r>
            <a:r>
              <a:rPr kumimoji="1" lang="en-US" altLang="ja-JP" dirty="0">
                <a:latin typeface="ＭＳ Ｐゴシック" panose="020B0600070205080204" pitchFamily="50" charset="-128"/>
                <a:ea typeface="ＭＳ Ｐゴシック" panose="020B0600070205080204" pitchFamily="50" charset="-128"/>
              </a:rPr>
              <a:t>5</a:t>
            </a:r>
            <a:r>
              <a:rPr kumimoji="1" lang="ja-JP" altLang="en-US" dirty="0">
                <a:latin typeface="ＭＳ Ｐゴシック" panose="020B0600070205080204" pitchFamily="50" charset="-128"/>
                <a:ea typeface="ＭＳ Ｐゴシック" panose="020B0600070205080204" pitchFamily="50" charset="-128"/>
              </a:rPr>
              <a:t>％です。</a:t>
            </a:r>
          </a:p>
        </p:txBody>
      </p:sp>
      <p:pic>
        <p:nvPicPr>
          <p:cNvPr id="4" name="図 3">
            <a:extLst>
              <a:ext uri="{FF2B5EF4-FFF2-40B4-BE49-F238E27FC236}">
                <a16:creationId xmlns:a16="http://schemas.microsoft.com/office/drawing/2014/main" id="{EA21F360-DA12-FE3C-9A40-170FF01918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637664"/>
            <a:ext cx="6370526" cy="5631494"/>
          </a:xfrm>
          <a:prstGeom prst="rect">
            <a:avLst/>
          </a:prstGeom>
          <a:noFill/>
          <a:ln>
            <a:noFill/>
          </a:ln>
        </p:spPr>
      </p:pic>
    </p:spTree>
    <p:extLst>
      <p:ext uri="{BB962C8B-B14F-4D97-AF65-F5344CB8AC3E}">
        <p14:creationId xmlns:p14="http://schemas.microsoft.com/office/powerpoint/2010/main" val="1499181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16FDE-963C-6EFB-9DC2-D0BE87B786F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60F9DC6-B52E-3979-3CA9-8A54111C71E2}"/>
              </a:ext>
            </a:extLst>
          </p:cNvPr>
          <p:cNvSpPr>
            <a:spLocks noGrp="1"/>
          </p:cNvSpPr>
          <p:nvPr>
            <p:ph type="title"/>
          </p:nvPr>
        </p:nvSpPr>
        <p:spPr>
          <a:xfrm>
            <a:off x="-1674" y="0"/>
            <a:ext cx="9144000" cy="620688"/>
          </a:xfrm>
          <a:solidFill>
            <a:srgbClr val="FFFF00"/>
          </a:solidFill>
        </p:spPr>
        <p:txBody>
          <a:bodyPr>
            <a:noAutofit/>
          </a:bodyPr>
          <a:lstStyle/>
          <a:p>
            <a:r>
              <a:rPr kumimoji="1" lang="ja-JP" altLang="en-US" sz="2800" dirty="0"/>
              <a:t>熱中症について職場の皆さんが心得ておく必要があること</a:t>
            </a:r>
          </a:p>
        </p:txBody>
      </p:sp>
      <p:graphicFrame>
        <p:nvGraphicFramePr>
          <p:cNvPr id="8" name="コンテンツ プレースホルダー 7">
            <a:extLst>
              <a:ext uri="{FF2B5EF4-FFF2-40B4-BE49-F238E27FC236}">
                <a16:creationId xmlns:a16="http://schemas.microsoft.com/office/drawing/2014/main" id="{4B12A66E-8D31-4C98-EB1C-B5E8B4F25C7D}"/>
              </a:ext>
            </a:extLst>
          </p:cNvPr>
          <p:cNvGraphicFramePr>
            <a:graphicFrameLocks noGrp="1"/>
          </p:cNvGraphicFramePr>
          <p:nvPr>
            <p:ph idx="1"/>
            <p:extLst>
              <p:ext uri="{D42A27DB-BD31-4B8C-83A1-F6EECF244321}">
                <p14:modId xmlns:p14="http://schemas.microsoft.com/office/powerpoint/2010/main" val="4268838738"/>
              </p:ext>
            </p:extLst>
          </p:nvPr>
        </p:nvGraphicFramePr>
        <p:xfrm>
          <a:off x="77326" y="2708920"/>
          <a:ext cx="9034463" cy="3888431"/>
        </p:xfrm>
        <a:graphic>
          <a:graphicData uri="http://schemas.openxmlformats.org/drawingml/2006/table">
            <a:tbl>
              <a:tblPr firstRow="1" firstCol="1" bandRow="1"/>
              <a:tblGrid>
                <a:gridCol w="1439714">
                  <a:extLst>
                    <a:ext uri="{9D8B030D-6E8A-4147-A177-3AD203B41FA5}">
                      <a16:colId xmlns:a16="http://schemas.microsoft.com/office/drawing/2014/main" val="8112638"/>
                    </a:ext>
                  </a:extLst>
                </a:gridCol>
                <a:gridCol w="1152128">
                  <a:extLst>
                    <a:ext uri="{9D8B030D-6E8A-4147-A177-3AD203B41FA5}">
                      <a16:colId xmlns:a16="http://schemas.microsoft.com/office/drawing/2014/main" val="203494300"/>
                    </a:ext>
                  </a:extLst>
                </a:gridCol>
                <a:gridCol w="6442621">
                  <a:extLst>
                    <a:ext uri="{9D8B030D-6E8A-4147-A177-3AD203B41FA5}">
                      <a16:colId xmlns:a16="http://schemas.microsoft.com/office/drawing/2014/main" val="1969932036"/>
                    </a:ext>
                  </a:extLst>
                </a:gridCol>
              </a:tblGrid>
              <a:tr h="444209">
                <a:tc gridSpan="2">
                  <a:txBody>
                    <a:bodyPr/>
                    <a:lstStyle/>
                    <a:p>
                      <a:pPr algn="ctr">
                        <a:buNone/>
                      </a:pPr>
                      <a:r>
                        <a:rPr lang="ja-JP" sz="2400" kern="100" dirty="0">
                          <a:effectLst/>
                          <a:latin typeface="+mj-ea"/>
                          <a:ea typeface="+mj-ea"/>
                          <a:cs typeface="Times New Roman" panose="02020603050405020304" pitchFamily="18" charset="0"/>
                        </a:rPr>
                        <a:t>熱中症</a:t>
                      </a:r>
                      <a:endParaRPr lang="ja-JP" sz="2000" kern="100" dirty="0">
                        <a:effectLst/>
                        <a:latin typeface="+mj-ea"/>
                        <a:ea typeface="+mj-ea"/>
                        <a:cs typeface="Times New Roman" panose="02020603050405020304" pitchFamily="18" charset="0"/>
                      </a:endParaRPr>
                    </a:p>
                  </a:txBody>
                  <a:tcPr marL="38110" marR="381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a:txBody>
                    <a:bodyPr/>
                    <a:lstStyle/>
                    <a:p>
                      <a:pPr algn="ctr">
                        <a:buNone/>
                      </a:pPr>
                      <a:r>
                        <a:rPr lang="ja-JP" sz="2400" kern="100">
                          <a:effectLst/>
                          <a:latin typeface="+mj-ea"/>
                          <a:ea typeface="+mj-ea"/>
                          <a:cs typeface="Times New Roman" panose="02020603050405020304" pitchFamily="18" charset="0"/>
                        </a:rPr>
                        <a:t>暑熱障害による症状の総称</a:t>
                      </a:r>
                      <a:endParaRPr lang="ja-JP" sz="2000" kern="100">
                        <a:effectLst/>
                        <a:latin typeface="+mj-ea"/>
                        <a:ea typeface="+mj-ea"/>
                        <a:cs typeface="Times New Roman" panose="02020603050405020304" pitchFamily="18" charset="0"/>
                      </a:endParaRPr>
                    </a:p>
                  </a:txBody>
                  <a:tcPr marL="38110" marR="381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3473422"/>
                  </a:ext>
                </a:extLst>
              </a:tr>
              <a:tr h="430111">
                <a:tc rowSpan="3">
                  <a:txBody>
                    <a:bodyPr/>
                    <a:lstStyle/>
                    <a:p>
                      <a:pPr algn="ctr">
                        <a:buNone/>
                      </a:pPr>
                      <a:r>
                        <a:rPr lang="ja-JP" sz="2000" kern="100">
                          <a:effectLst/>
                          <a:latin typeface="游明朝" panose="02020400000000000000" pitchFamily="18" charset="-128"/>
                          <a:ea typeface="ＭＳ 明朝" panose="02020609040205080304" pitchFamily="17" charset="-128"/>
                          <a:cs typeface="Times New Roman" panose="02020603050405020304" pitchFamily="18" charset="0"/>
                        </a:rPr>
                        <a:t>（軽症）</a:t>
                      </a:r>
                      <a:endParaRPr 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38110" marR="381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ja-JP" sz="2000" kern="100" dirty="0">
                          <a:effectLst/>
                          <a:latin typeface="+mj-ea"/>
                          <a:ea typeface="+mj-ea"/>
                          <a:cs typeface="Times New Roman" panose="02020603050405020304" pitchFamily="18" charset="0"/>
                        </a:rPr>
                        <a:t>熱失神</a:t>
                      </a:r>
                      <a:endParaRPr lang="ja-JP" sz="1800" kern="100" dirty="0">
                        <a:effectLst/>
                        <a:latin typeface="+mj-ea"/>
                        <a:ea typeface="+mj-ea"/>
                        <a:cs typeface="Times New Roman" panose="02020603050405020304" pitchFamily="18" charset="0"/>
                      </a:endParaRPr>
                    </a:p>
                  </a:txBody>
                  <a:tcPr marL="38110" marR="381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l">
                        <a:buNone/>
                      </a:pPr>
                      <a:r>
                        <a:rPr lang="ja-JP" sz="2000" kern="100" dirty="0">
                          <a:effectLst/>
                          <a:latin typeface="+mj-ea"/>
                          <a:ea typeface="+mj-ea"/>
                          <a:cs typeface="Times New Roman" panose="02020603050405020304" pitchFamily="18" charset="0"/>
                        </a:rPr>
                        <a:t>発汗作用による皮膚血管の拡張により</a:t>
                      </a:r>
                      <a:r>
                        <a:rPr lang="ja-JP" sz="2000" b="1" kern="100" dirty="0">
                          <a:effectLst/>
                          <a:latin typeface="+mj-ea"/>
                          <a:ea typeface="+mj-ea"/>
                          <a:cs typeface="Times New Roman" panose="02020603050405020304" pitchFamily="18" charset="0"/>
                        </a:rPr>
                        <a:t>血圧が低下</a:t>
                      </a:r>
                      <a:r>
                        <a:rPr lang="ja-JP" sz="2000" kern="100" dirty="0">
                          <a:effectLst/>
                          <a:latin typeface="+mj-ea"/>
                          <a:ea typeface="+mj-ea"/>
                          <a:cs typeface="Times New Roman" panose="02020603050405020304" pitchFamily="18" charset="0"/>
                        </a:rPr>
                        <a:t>し、脳血流が減少して起こる</a:t>
                      </a:r>
                      <a:r>
                        <a:rPr lang="ja-JP" sz="2000" b="1" kern="100" dirty="0">
                          <a:effectLst/>
                          <a:latin typeface="+mj-ea"/>
                          <a:ea typeface="+mj-ea"/>
                          <a:cs typeface="Times New Roman" panose="02020603050405020304" pitchFamily="18" charset="0"/>
                        </a:rPr>
                        <a:t>一過性の意識消失</a:t>
                      </a:r>
                      <a:endParaRPr lang="ja-JP" sz="1800" b="1" kern="100" dirty="0">
                        <a:effectLst/>
                        <a:latin typeface="+mj-ea"/>
                        <a:ea typeface="+mj-ea"/>
                        <a:cs typeface="Times New Roman" panose="02020603050405020304" pitchFamily="18" charset="0"/>
                      </a:endParaRPr>
                    </a:p>
                  </a:txBody>
                  <a:tcPr marL="38110" marR="381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9946833"/>
                  </a:ext>
                </a:extLst>
              </a:tr>
              <a:tr h="574765">
                <a:tc vMerge="1">
                  <a:txBody>
                    <a:bodyPr/>
                    <a:lstStyle/>
                    <a:p>
                      <a:endParaRPr kumimoji="1" lang="ja-JP" altLang="en-US"/>
                    </a:p>
                  </a:txBody>
                  <a:tcPr/>
                </a:tc>
                <a:tc>
                  <a:txBody>
                    <a:bodyPr/>
                    <a:lstStyle/>
                    <a:p>
                      <a:pPr algn="ctr">
                        <a:buNone/>
                      </a:pPr>
                      <a:r>
                        <a:rPr lang="ja-JP" sz="2000" kern="100" dirty="0">
                          <a:effectLst/>
                          <a:latin typeface="+mj-ea"/>
                          <a:ea typeface="+mj-ea"/>
                          <a:cs typeface="Times New Roman" panose="02020603050405020304" pitchFamily="18" charset="0"/>
                        </a:rPr>
                        <a:t>熱虚脱</a:t>
                      </a:r>
                      <a:endParaRPr lang="ja-JP" sz="1800" kern="100" dirty="0">
                        <a:effectLst/>
                        <a:latin typeface="+mj-ea"/>
                        <a:ea typeface="+mj-ea"/>
                        <a:cs typeface="Times New Roman" panose="02020603050405020304" pitchFamily="18" charset="0"/>
                      </a:endParaRPr>
                    </a:p>
                  </a:txBody>
                  <a:tcPr marL="38110" marR="381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1534272814"/>
                  </a:ext>
                </a:extLst>
              </a:tr>
              <a:tr h="838775">
                <a:tc vMerge="1">
                  <a:txBody>
                    <a:bodyPr/>
                    <a:lstStyle/>
                    <a:p>
                      <a:endParaRPr kumimoji="1" lang="ja-JP" altLang="en-US"/>
                    </a:p>
                  </a:txBody>
                  <a:tcPr/>
                </a:tc>
                <a:tc>
                  <a:txBody>
                    <a:bodyPr/>
                    <a:lstStyle/>
                    <a:p>
                      <a:pPr algn="ctr">
                        <a:buNone/>
                      </a:pPr>
                      <a:r>
                        <a:rPr lang="ja-JP" sz="2000" kern="100" dirty="0">
                          <a:effectLst/>
                          <a:latin typeface="+mj-ea"/>
                          <a:ea typeface="+mj-ea"/>
                          <a:cs typeface="Times New Roman" panose="02020603050405020304" pitchFamily="18" charset="0"/>
                        </a:rPr>
                        <a:t>熱痙攣</a:t>
                      </a:r>
                      <a:endParaRPr lang="ja-JP" sz="1800" kern="100" dirty="0">
                        <a:effectLst/>
                        <a:latin typeface="+mj-ea"/>
                        <a:ea typeface="+mj-ea"/>
                        <a:cs typeface="Times New Roman" panose="02020603050405020304" pitchFamily="18" charset="0"/>
                      </a:endParaRPr>
                    </a:p>
                  </a:txBody>
                  <a:tcPr marL="38110" marR="381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ja-JP" sz="2000" kern="100" dirty="0">
                          <a:effectLst/>
                          <a:latin typeface="+mj-ea"/>
                          <a:ea typeface="+mj-ea"/>
                          <a:cs typeface="Times New Roman" panose="02020603050405020304" pitchFamily="18" charset="0"/>
                        </a:rPr>
                        <a:t>（水分の過剰摂取による）</a:t>
                      </a:r>
                      <a:r>
                        <a:rPr lang="ja-JP" sz="2000" b="1" kern="100" dirty="0">
                          <a:effectLst/>
                          <a:latin typeface="+mj-ea"/>
                          <a:ea typeface="+mj-ea"/>
                          <a:cs typeface="Times New Roman" panose="02020603050405020304" pitchFamily="18" charset="0"/>
                        </a:rPr>
                        <a:t>低ナトリウム血症</a:t>
                      </a:r>
                      <a:r>
                        <a:rPr lang="ja-JP" sz="2000" kern="100" dirty="0">
                          <a:effectLst/>
                          <a:latin typeface="+mj-ea"/>
                          <a:ea typeface="+mj-ea"/>
                          <a:cs typeface="Times New Roman" panose="02020603050405020304" pitchFamily="18" charset="0"/>
                        </a:rPr>
                        <a:t>（血液中</a:t>
                      </a:r>
                      <a:r>
                        <a:rPr lang="en-US" sz="2000" kern="100" dirty="0">
                          <a:effectLst/>
                          <a:latin typeface="+mj-ea"/>
                          <a:ea typeface="+mj-ea"/>
                          <a:cs typeface="Times New Roman" panose="02020603050405020304" pitchFamily="18" charset="0"/>
                        </a:rPr>
                        <a:t>Na</a:t>
                      </a:r>
                      <a:r>
                        <a:rPr lang="ja-JP" sz="2000" kern="100" dirty="0">
                          <a:effectLst/>
                          <a:latin typeface="+mj-ea"/>
                          <a:ea typeface="+mj-ea"/>
                          <a:cs typeface="Times New Roman" panose="02020603050405020304" pitchFamily="18" charset="0"/>
                        </a:rPr>
                        <a:t>濃度</a:t>
                      </a:r>
                      <a:r>
                        <a:rPr lang="en-US" sz="2000" kern="100" dirty="0">
                          <a:effectLst/>
                          <a:latin typeface="+mj-ea"/>
                          <a:ea typeface="+mj-ea"/>
                          <a:cs typeface="Times New Roman" panose="02020603050405020304" pitchFamily="18" charset="0"/>
                        </a:rPr>
                        <a:t>135mEq/L</a:t>
                      </a:r>
                      <a:r>
                        <a:rPr lang="ja-JP" sz="2000" kern="100" dirty="0">
                          <a:effectLst/>
                          <a:latin typeface="+mj-ea"/>
                          <a:ea typeface="+mj-ea"/>
                          <a:cs typeface="Times New Roman" panose="02020603050405020304" pitchFamily="18" charset="0"/>
                        </a:rPr>
                        <a:t>未満）による</a:t>
                      </a:r>
                      <a:r>
                        <a:rPr lang="ja-JP" sz="2000" b="1" kern="100" dirty="0">
                          <a:effectLst/>
                          <a:latin typeface="+mj-ea"/>
                          <a:ea typeface="+mj-ea"/>
                          <a:cs typeface="Times New Roman" panose="02020603050405020304" pitchFamily="18" charset="0"/>
                        </a:rPr>
                        <a:t>筋肉の痙攣</a:t>
                      </a:r>
                      <a:r>
                        <a:rPr lang="ja-JP" sz="2000" kern="100" dirty="0">
                          <a:effectLst/>
                          <a:latin typeface="+mj-ea"/>
                          <a:ea typeface="+mj-ea"/>
                          <a:cs typeface="Times New Roman" panose="02020603050405020304" pitchFamily="18" charset="0"/>
                        </a:rPr>
                        <a:t>が起こった状態</a:t>
                      </a:r>
                      <a:endParaRPr lang="ja-JP" sz="1800" kern="100" dirty="0">
                        <a:effectLst/>
                        <a:latin typeface="+mj-ea"/>
                        <a:ea typeface="+mj-ea"/>
                        <a:cs typeface="Times New Roman" panose="02020603050405020304" pitchFamily="18" charset="0"/>
                      </a:endParaRPr>
                    </a:p>
                  </a:txBody>
                  <a:tcPr marL="38110" marR="381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6974760"/>
                  </a:ext>
                </a:extLst>
              </a:tr>
              <a:tr h="860223">
                <a:tc>
                  <a:txBody>
                    <a:bodyPr/>
                    <a:lstStyle/>
                    <a:p>
                      <a:pPr algn="ctr">
                        <a:buNone/>
                      </a:pPr>
                      <a:r>
                        <a:rPr lang="ja-JP" sz="2000" kern="100" dirty="0">
                          <a:effectLst/>
                          <a:latin typeface="游明朝" panose="02020400000000000000" pitchFamily="18" charset="-128"/>
                          <a:ea typeface="ＭＳ 明朝" panose="02020609040205080304" pitchFamily="17" charset="-128"/>
                          <a:cs typeface="Times New Roman" panose="02020603050405020304" pitchFamily="18" charset="0"/>
                        </a:rPr>
                        <a:t>（中等症）</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38110" marR="381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ja-JP" sz="2000" kern="100">
                          <a:effectLst/>
                          <a:latin typeface="+mj-ea"/>
                          <a:ea typeface="+mj-ea"/>
                          <a:cs typeface="Times New Roman" panose="02020603050405020304" pitchFamily="18" charset="0"/>
                        </a:rPr>
                        <a:t>熱疲労</a:t>
                      </a:r>
                      <a:endParaRPr lang="ja-JP" sz="1800" kern="100">
                        <a:effectLst/>
                        <a:latin typeface="+mj-ea"/>
                        <a:ea typeface="+mj-ea"/>
                        <a:cs typeface="Times New Roman" panose="02020603050405020304" pitchFamily="18" charset="0"/>
                      </a:endParaRPr>
                    </a:p>
                  </a:txBody>
                  <a:tcPr marL="38110" marR="381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ja-JP" sz="2000" kern="100" dirty="0">
                          <a:effectLst/>
                          <a:latin typeface="+mj-ea"/>
                          <a:ea typeface="+mj-ea"/>
                          <a:cs typeface="Times New Roman" panose="02020603050405020304" pitchFamily="18" charset="0"/>
                        </a:rPr>
                        <a:t>大量の汗により</a:t>
                      </a:r>
                      <a:r>
                        <a:rPr lang="ja-JP" sz="2000" b="1" kern="100" dirty="0">
                          <a:effectLst/>
                          <a:latin typeface="+mj-ea"/>
                          <a:ea typeface="+mj-ea"/>
                          <a:cs typeface="Times New Roman" panose="02020603050405020304" pitchFamily="18" charset="0"/>
                        </a:rPr>
                        <a:t>脱水状態</a:t>
                      </a:r>
                      <a:r>
                        <a:rPr lang="ja-JP" sz="2000" kern="100" dirty="0">
                          <a:effectLst/>
                          <a:latin typeface="+mj-ea"/>
                          <a:ea typeface="+mj-ea"/>
                          <a:cs typeface="Times New Roman" panose="02020603050405020304" pitchFamily="18" charset="0"/>
                        </a:rPr>
                        <a:t>となり、</a:t>
                      </a:r>
                      <a:r>
                        <a:rPr lang="ja-JP" sz="2000" b="1" kern="100" dirty="0">
                          <a:effectLst/>
                          <a:latin typeface="+mj-ea"/>
                          <a:ea typeface="+mj-ea"/>
                          <a:cs typeface="Times New Roman" panose="02020603050405020304" pitchFamily="18" charset="0"/>
                        </a:rPr>
                        <a:t>全身倦怠感、脱力、めまい、頭痛、吐気、下痢</a:t>
                      </a:r>
                      <a:r>
                        <a:rPr lang="ja-JP" sz="2000" kern="100" dirty="0">
                          <a:effectLst/>
                          <a:latin typeface="+mj-ea"/>
                          <a:ea typeface="+mj-ea"/>
                          <a:cs typeface="Times New Roman" panose="02020603050405020304" pitchFamily="18" charset="0"/>
                        </a:rPr>
                        <a:t>などの症状が出現する状態</a:t>
                      </a:r>
                      <a:endParaRPr lang="ja-JP" sz="1800" kern="100" dirty="0">
                        <a:effectLst/>
                        <a:latin typeface="+mj-ea"/>
                        <a:ea typeface="+mj-ea"/>
                        <a:cs typeface="Times New Roman" panose="02020603050405020304" pitchFamily="18" charset="0"/>
                      </a:endParaRPr>
                    </a:p>
                  </a:txBody>
                  <a:tcPr marL="38110" marR="381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22581300"/>
                  </a:ext>
                </a:extLst>
              </a:tr>
              <a:tr h="740348">
                <a:tc>
                  <a:txBody>
                    <a:bodyPr/>
                    <a:lstStyle/>
                    <a:p>
                      <a:pPr algn="ctr">
                        <a:buNone/>
                      </a:pPr>
                      <a:r>
                        <a:rPr lang="ja-JP" sz="2000" kern="100" dirty="0">
                          <a:effectLst/>
                          <a:latin typeface="游明朝" panose="02020400000000000000" pitchFamily="18" charset="-128"/>
                          <a:ea typeface="ＭＳ 明朝" panose="02020609040205080304" pitchFamily="17" charset="-128"/>
                          <a:cs typeface="Times New Roman" panose="02020603050405020304" pitchFamily="18" charset="0"/>
                        </a:rPr>
                        <a:t>（重症）</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38110" marR="381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ja-JP" sz="2000" kern="100">
                          <a:effectLst/>
                          <a:latin typeface="+mj-ea"/>
                          <a:ea typeface="+mj-ea"/>
                          <a:cs typeface="Times New Roman" panose="02020603050405020304" pitchFamily="18" charset="0"/>
                        </a:rPr>
                        <a:t>熱射病</a:t>
                      </a:r>
                      <a:endParaRPr lang="ja-JP" sz="1800" kern="100">
                        <a:effectLst/>
                        <a:latin typeface="+mj-ea"/>
                        <a:ea typeface="+mj-ea"/>
                        <a:cs typeface="Times New Roman" panose="02020603050405020304" pitchFamily="18" charset="0"/>
                      </a:endParaRPr>
                    </a:p>
                  </a:txBody>
                  <a:tcPr marL="38110" marR="381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buNone/>
                      </a:pPr>
                      <a:r>
                        <a:rPr lang="ja-JP" sz="2000" kern="100" dirty="0">
                          <a:effectLst/>
                          <a:latin typeface="+mj-ea"/>
                          <a:ea typeface="+mj-ea"/>
                          <a:cs typeface="Times New Roman" panose="02020603050405020304" pitchFamily="18" charset="0"/>
                        </a:rPr>
                        <a:t>体温上昇（時には</a:t>
                      </a:r>
                      <a:r>
                        <a:rPr lang="en-US" sz="2000" kern="100" dirty="0">
                          <a:effectLst/>
                          <a:latin typeface="+mj-ea"/>
                          <a:ea typeface="+mj-ea"/>
                          <a:cs typeface="Times New Roman" panose="02020603050405020304" pitchFamily="18" charset="0"/>
                        </a:rPr>
                        <a:t>40℃</a:t>
                      </a:r>
                      <a:r>
                        <a:rPr lang="ja-JP" sz="2000" kern="100" dirty="0">
                          <a:effectLst/>
                          <a:latin typeface="+mj-ea"/>
                          <a:ea typeface="+mj-ea"/>
                          <a:cs typeface="Times New Roman" panose="02020603050405020304" pitchFamily="18" charset="0"/>
                        </a:rPr>
                        <a:t>以上）のため中枢神経機能が異常をきたした状態</a:t>
                      </a:r>
                      <a:endParaRPr lang="ja-JP" sz="1800" kern="100" dirty="0">
                        <a:effectLst/>
                        <a:latin typeface="+mj-ea"/>
                        <a:ea typeface="+mj-ea"/>
                        <a:cs typeface="Times New Roman" panose="02020603050405020304" pitchFamily="18" charset="0"/>
                      </a:endParaRPr>
                    </a:p>
                  </a:txBody>
                  <a:tcPr marL="38110" marR="3811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2534301"/>
                  </a:ext>
                </a:extLst>
              </a:tr>
            </a:tbl>
          </a:graphicData>
        </a:graphic>
      </p:graphicFrame>
      <p:sp>
        <p:nvSpPr>
          <p:cNvPr id="9" name="Rectangle 3">
            <a:extLst>
              <a:ext uri="{FF2B5EF4-FFF2-40B4-BE49-F238E27FC236}">
                <a16:creationId xmlns:a16="http://schemas.microsoft.com/office/drawing/2014/main" id="{2D482839-E297-BD9B-D13A-BC2AA2BCEE70}"/>
              </a:ext>
            </a:extLst>
          </p:cNvPr>
          <p:cNvSpPr>
            <a:spLocks noChangeArrowheads="1"/>
          </p:cNvSpPr>
          <p:nvPr/>
        </p:nvSpPr>
        <p:spPr bwMode="auto">
          <a:xfrm>
            <a:off x="-23378" y="466800"/>
            <a:ext cx="9034462"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524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52400" algn="l" defTabSz="914400" rtl="0" eaLnBrk="0" fontAlgn="base" latinLnBrk="0" hangingPunct="0">
              <a:lnSpc>
                <a:spcPct val="100000"/>
              </a:lnSpc>
              <a:spcBef>
                <a:spcPct val="0"/>
              </a:spcBef>
              <a:spcAft>
                <a:spcPct val="0"/>
              </a:spcAft>
              <a:buClrTx/>
              <a:buSzTx/>
              <a:buFontTx/>
              <a:buNone/>
              <a:tabLst/>
            </a:pPr>
            <a:r>
              <a:rPr kumimoji="0" lang="ja-JP" altLang="ja-JP" sz="2400" b="1" i="0" u="none" strike="noStrike" cap="none" normalizeH="0" baseline="0" dirty="0">
                <a:ln>
                  <a:noFill/>
                </a:ln>
                <a:solidFill>
                  <a:schemeClr val="tx1"/>
                </a:solidFill>
                <a:effectLst/>
                <a:latin typeface="+mn-ea"/>
                <a:cs typeface="Times New Roman" panose="02020603050405020304" pitchFamily="18" charset="0"/>
              </a:rPr>
              <a:t>熱中症の原因</a:t>
            </a:r>
            <a:endParaRPr kumimoji="0" lang="ja-JP" altLang="ja-JP" sz="2400" b="0" i="0" u="none" strike="noStrike" cap="none" normalizeH="0" baseline="0" dirty="0">
              <a:ln>
                <a:noFill/>
              </a:ln>
              <a:solidFill>
                <a:schemeClr val="tx1"/>
              </a:solidFill>
              <a:effectLst/>
              <a:latin typeface="+mn-ea"/>
            </a:endParaRPr>
          </a:p>
          <a:p>
            <a:pPr marL="0" marR="0" lvl="0" indent="152400" algn="l" defTabSz="914400" rtl="0" eaLnBrk="0" fontAlgn="base" latinLnBrk="0" hangingPunct="0">
              <a:lnSpc>
                <a:spcPct val="100000"/>
              </a:lnSpc>
              <a:spcBef>
                <a:spcPct val="0"/>
              </a:spcBef>
              <a:spcAft>
                <a:spcPct val="0"/>
              </a:spcAft>
              <a:buClrTx/>
              <a:buSzTx/>
              <a:buFontTx/>
              <a:buNone/>
              <a:tabLst/>
            </a:pPr>
            <a:r>
              <a:rPr kumimoji="0" lang="ja-JP" altLang="ja-JP" sz="2400" b="0" i="0" u="none" strike="noStrike" cap="none" normalizeH="0" baseline="0" dirty="0">
                <a:ln>
                  <a:noFill/>
                </a:ln>
                <a:solidFill>
                  <a:schemeClr val="tx1"/>
                </a:solidFill>
                <a:effectLst/>
                <a:latin typeface="+mn-ea"/>
                <a:cs typeface="Times New Roman" panose="02020603050405020304" pitchFamily="18" charset="0"/>
              </a:rPr>
              <a:t>作業環境の高気温や高湿度は、労作性熱中症のリスク因子です。これに運動や肉体労働に伴う熱産生のバランス異常が原因に加わります。無理な作業、不適切な衣服の選択、労働に必要な装備（ヘルメットや防護服）などがきっかけになります。</a:t>
            </a:r>
            <a:endParaRPr kumimoji="0" lang="ja-JP" altLang="ja-JP" sz="2000" b="0" i="0" u="none" strike="noStrike" cap="none" normalizeH="0" baseline="0" dirty="0">
              <a:ln>
                <a:noFill/>
              </a:ln>
              <a:solidFill>
                <a:schemeClr val="tx1"/>
              </a:solidFill>
              <a:effectLst/>
              <a:latin typeface="+mn-ea"/>
            </a:endParaRPr>
          </a:p>
          <a:p>
            <a:pPr marL="0" marR="0" lvl="0" indent="152400" algn="l" defTabSz="914400" rtl="0" eaLnBrk="0" fontAlgn="base" latinLnBrk="0" hangingPunct="0">
              <a:lnSpc>
                <a:spcPct val="100000"/>
              </a:lnSpc>
              <a:spcBef>
                <a:spcPct val="0"/>
              </a:spcBef>
              <a:spcAft>
                <a:spcPct val="0"/>
              </a:spcAft>
              <a:buClrTx/>
              <a:buSzTx/>
              <a:buFontTx/>
              <a:buNone/>
              <a:tabLst/>
            </a:pPr>
            <a:r>
              <a:rPr kumimoji="0" lang="en-US" altLang="ja-JP" sz="2000" b="1" i="0" u="none" strike="noStrike" cap="none" normalizeH="0" baseline="0" dirty="0">
                <a:ln>
                  <a:noFill/>
                </a:ln>
                <a:solidFill>
                  <a:schemeClr val="tx1"/>
                </a:solidFill>
                <a:effectLst/>
                <a:latin typeface="+mn-ea"/>
                <a:cs typeface="Times New Roman" panose="02020603050405020304" pitchFamily="18" charset="0"/>
              </a:rPr>
              <a:t>3. </a:t>
            </a:r>
            <a:r>
              <a:rPr kumimoji="0" lang="ja-JP" altLang="en-US" sz="2000" b="1" i="0" u="none" strike="noStrike" cap="none" normalizeH="0" baseline="0" dirty="0">
                <a:ln>
                  <a:noFill/>
                </a:ln>
                <a:solidFill>
                  <a:schemeClr val="tx1"/>
                </a:solidFill>
                <a:effectLst/>
                <a:latin typeface="+mn-ea"/>
                <a:cs typeface="Times New Roman" panose="02020603050405020304" pitchFamily="18" charset="0"/>
              </a:rPr>
              <a:t>熱中症の分類　</a:t>
            </a:r>
            <a:r>
              <a:rPr kumimoji="0" lang="ja-JP" altLang="en-US" sz="2000" b="0" i="0" u="none" strike="noStrike" cap="none" normalizeH="0" baseline="0" dirty="0">
                <a:ln>
                  <a:noFill/>
                </a:ln>
                <a:solidFill>
                  <a:schemeClr val="tx1"/>
                </a:solidFill>
                <a:effectLst/>
                <a:latin typeface="+mn-ea"/>
                <a:cs typeface="Times New Roman" panose="02020603050405020304" pitchFamily="18" charset="0"/>
              </a:rPr>
              <a:t>（日本医学会による熱中症の用語）</a:t>
            </a:r>
            <a:endParaRPr kumimoji="0" lang="ja-JP" altLang="en-US" sz="2000" b="0" i="0" u="none" strike="noStrike" cap="none" normalizeH="0" baseline="0" dirty="0">
              <a:ln>
                <a:noFill/>
              </a:ln>
              <a:solidFill>
                <a:schemeClr val="tx1"/>
              </a:solidFill>
              <a:effectLst/>
              <a:latin typeface="+mn-ea"/>
            </a:endParaRPr>
          </a:p>
          <a:p>
            <a:pPr marL="0" marR="0" lvl="0" indent="15240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697798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A4A9C-291A-91CE-C8D6-2D3E888F3E6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EB524DB-232A-2A26-9D12-8A691FDE6A92}"/>
              </a:ext>
            </a:extLst>
          </p:cNvPr>
          <p:cNvSpPr>
            <a:spLocks noGrp="1"/>
          </p:cNvSpPr>
          <p:nvPr>
            <p:ph type="title"/>
          </p:nvPr>
        </p:nvSpPr>
        <p:spPr>
          <a:xfrm>
            <a:off x="-1674" y="0"/>
            <a:ext cx="9144000" cy="620688"/>
          </a:xfrm>
          <a:solidFill>
            <a:srgbClr val="FFFF00"/>
          </a:solidFill>
        </p:spPr>
        <p:txBody>
          <a:bodyPr>
            <a:noAutofit/>
          </a:bodyPr>
          <a:lstStyle/>
          <a:p>
            <a:r>
              <a:rPr kumimoji="1" lang="ja-JP" altLang="en-US" sz="2800" dirty="0"/>
              <a:t>熱中症について職場の皆さんが心得ておく必要があること</a:t>
            </a:r>
          </a:p>
        </p:txBody>
      </p:sp>
      <p:sp>
        <p:nvSpPr>
          <p:cNvPr id="3" name="コンテンツ プレースホルダー 2">
            <a:extLst>
              <a:ext uri="{FF2B5EF4-FFF2-40B4-BE49-F238E27FC236}">
                <a16:creationId xmlns:a16="http://schemas.microsoft.com/office/drawing/2014/main" id="{EA9879F4-3357-2F70-3427-3C54A4668067}"/>
              </a:ext>
            </a:extLst>
          </p:cNvPr>
          <p:cNvSpPr>
            <a:spLocks noGrp="1"/>
          </p:cNvSpPr>
          <p:nvPr>
            <p:ph idx="1"/>
          </p:nvPr>
        </p:nvSpPr>
        <p:spPr>
          <a:xfrm>
            <a:off x="107504" y="637664"/>
            <a:ext cx="9034822" cy="6220336"/>
          </a:xfrm>
        </p:spPr>
        <p:txBody>
          <a:bodyPr>
            <a:normAutofit/>
          </a:bodyPr>
          <a:lstStyle/>
          <a:p>
            <a:pPr>
              <a:buFont typeface="Wingdings" panose="05000000000000000000" pitchFamily="2" charset="2"/>
              <a:buChar char="u"/>
            </a:pPr>
            <a:r>
              <a:rPr kumimoji="1" lang="ja-JP" altLang="en-US" sz="2800" dirty="0"/>
              <a:t>熱中症は体温の上昇で体温調整機能が働かなくなることで熱に弱い心臓や脳などの臓器が多機能不全に陥り、死に至ることもありうる疾患である。</a:t>
            </a:r>
            <a:br>
              <a:rPr kumimoji="1" lang="en-US" altLang="ja-JP" sz="2800" dirty="0"/>
            </a:br>
            <a:r>
              <a:rPr kumimoji="1" lang="ja-JP" altLang="en-US" sz="2800" u="sng" dirty="0">
                <a:highlight>
                  <a:srgbClr val="FFFF00"/>
                </a:highlight>
              </a:rPr>
              <a:t>不具合者を休ませておくことは救護を放置した</a:t>
            </a:r>
            <a:r>
              <a:rPr kumimoji="1" lang="ja-JP" altLang="en-US" sz="2800" dirty="0"/>
              <a:t>こと。</a:t>
            </a:r>
            <a:endParaRPr kumimoji="1" lang="en-US" altLang="ja-JP" sz="2800" dirty="0"/>
          </a:p>
          <a:p>
            <a:pPr>
              <a:buFont typeface="Wingdings" panose="05000000000000000000" pitchFamily="2" charset="2"/>
              <a:buChar char="u"/>
            </a:pPr>
            <a:r>
              <a:rPr kumimoji="1" lang="ja-JP" altLang="en-US" sz="2800" dirty="0"/>
              <a:t>人間の</a:t>
            </a:r>
            <a:r>
              <a:rPr kumimoji="1" lang="zh-TW" altLang="en-US" sz="2800" dirty="0">
                <a:latin typeface="ＭＳ Ｐゴシック" panose="020B0600070205080204" pitchFamily="50" charset="-128"/>
                <a:ea typeface="ＭＳ Ｐゴシック" panose="020B0600070205080204" pitchFamily="50" charset="-128"/>
              </a:rPr>
              <a:t>体温調整機能</a:t>
            </a:r>
            <a:r>
              <a:rPr kumimoji="1" lang="ja-JP" altLang="en-US" sz="2800" dirty="0">
                <a:latin typeface="ＭＳ Ｐゴシック" panose="020B0600070205080204" pitchFamily="50" charset="-128"/>
                <a:ea typeface="ＭＳ Ｐゴシック" panose="020B0600070205080204" pitchFamily="50" charset="-128"/>
              </a:rPr>
              <a:t>の主たるものは</a:t>
            </a:r>
            <a:r>
              <a:rPr lang="ja-JP" altLang="en-US" sz="2800" dirty="0">
                <a:latin typeface="ＭＳ Ｐゴシック" panose="020B0600070205080204" pitchFamily="50" charset="-128"/>
                <a:ea typeface="ＭＳ Ｐゴシック" panose="020B0600070205080204" pitchFamily="50" charset="-128"/>
              </a:rPr>
              <a:t>発汗機能</a:t>
            </a:r>
            <a:br>
              <a:rPr lang="en-US" altLang="ja-JP" sz="2800" dirty="0">
                <a:latin typeface="ＭＳ Ｐゴシック" panose="020B0600070205080204" pitchFamily="50" charset="-128"/>
                <a:ea typeface="ＭＳ Ｐゴシック" panose="020B0600070205080204" pitchFamily="50" charset="-128"/>
              </a:rPr>
            </a:br>
            <a:r>
              <a:rPr lang="ja-JP" altLang="en-US" sz="2800" dirty="0">
                <a:latin typeface="ＭＳ Ｐゴシック" panose="020B0600070205080204" pitchFamily="50" charset="-128"/>
                <a:ea typeface="ＭＳ Ｐゴシック" panose="020B0600070205080204" pitchFamily="50" charset="-128"/>
              </a:rPr>
              <a:t>この機能を保つための注意点は二つ</a:t>
            </a:r>
            <a:endParaRPr lang="en-US" altLang="ja-JP" sz="2800" dirty="0">
              <a:latin typeface="ＭＳ Ｐゴシック" panose="020B0600070205080204" pitchFamily="50" charset="-128"/>
              <a:ea typeface="ＭＳ Ｐゴシック" panose="020B0600070205080204" pitchFamily="50" charset="-128"/>
            </a:endParaRPr>
          </a:p>
          <a:p>
            <a:pPr marL="514350" indent="-514350">
              <a:buFont typeface="+mj-ea"/>
              <a:buAutoNum type="circleNumDbPlain"/>
            </a:pPr>
            <a:r>
              <a:rPr kumimoji="1" lang="ja-JP" altLang="en-US" sz="2800" dirty="0">
                <a:latin typeface="ＭＳ Ｐゴシック" panose="020B0600070205080204" pitchFamily="50" charset="-128"/>
                <a:ea typeface="ＭＳ Ｐゴシック" panose="020B0600070205080204" pitchFamily="50" charset="-128"/>
              </a:rPr>
              <a:t>発汗により血液中の塩分が水分と一緒に失われ血液濃度調整ができなくなる</a:t>
            </a:r>
            <a:br>
              <a:rPr kumimoji="1" lang="en-US" altLang="ja-JP" sz="2800" dirty="0">
                <a:latin typeface="ＭＳ Ｐゴシック" panose="020B0600070205080204" pitchFamily="50" charset="-128"/>
                <a:ea typeface="ＭＳ Ｐゴシック" panose="020B0600070205080204" pitchFamily="50" charset="-128"/>
              </a:rPr>
            </a:br>
            <a:r>
              <a:rPr kumimoji="1" lang="en-US" altLang="ja-JP" sz="2800" dirty="0">
                <a:latin typeface="ＭＳ Ｐゴシック" panose="020B0600070205080204" pitchFamily="50" charset="-128"/>
                <a:ea typeface="ＭＳ Ｐゴシック" panose="020B0600070205080204" pitchFamily="50" charset="-128"/>
              </a:rPr>
              <a:t>(</a:t>
            </a:r>
            <a:r>
              <a:rPr kumimoji="1" lang="ja-JP" altLang="en-US" sz="2800" dirty="0">
                <a:latin typeface="ＭＳ Ｐゴシック" panose="020B0600070205080204" pitchFamily="50" charset="-128"/>
                <a:ea typeface="ＭＳ Ｐゴシック" panose="020B0600070205080204" pitchFamily="50" charset="-128"/>
              </a:rPr>
              <a:t>水分と塩分の補給が必要）</a:t>
            </a:r>
            <a:endParaRPr kumimoji="1" lang="en-US" altLang="ja-JP" sz="2800" dirty="0">
              <a:latin typeface="ＭＳ Ｐゴシック" panose="020B0600070205080204" pitchFamily="50" charset="-128"/>
              <a:ea typeface="ＭＳ Ｐゴシック" panose="020B0600070205080204" pitchFamily="50" charset="-128"/>
            </a:endParaRPr>
          </a:p>
          <a:p>
            <a:pPr marL="514350" indent="-514350">
              <a:buFont typeface="+mj-ea"/>
              <a:buAutoNum type="circleNumDbPlain"/>
            </a:pPr>
            <a:r>
              <a:rPr kumimoji="1" lang="ja-JP" altLang="en-US" sz="2800" dirty="0">
                <a:latin typeface="ＭＳ Ｐゴシック" panose="020B0600070205080204" pitchFamily="50" charset="-128"/>
                <a:ea typeface="ＭＳ Ｐゴシック" panose="020B0600070205080204" pitchFamily="50" charset="-128"/>
              </a:rPr>
              <a:t>汗が体外に出て蒸散し、体から熱を奪うことが必要であるが、作業場所の湿度が高く、気流もなければ汗は蒸散せず、体温が下げられない。</a:t>
            </a:r>
            <a:br>
              <a:rPr kumimoji="1" lang="en-US" altLang="ja-JP" sz="2800" dirty="0">
                <a:latin typeface="ＭＳ Ｐゴシック" panose="020B0600070205080204" pitchFamily="50" charset="-128"/>
                <a:ea typeface="ＭＳ Ｐゴシック" panose="020B0600070205080204" pitchFamily="50" charset="-128"/>
              </a:rPr>
            </a:br>
            <a:r>
              <a:rPr kumimoji="1" lang="ja-JP" altLang="en-US" sz="2800" dirty="0">
                <a:latin typeface="ＭＳ Ｐゴシック" panose="020B0600070205080204" pitchFamily="50" charset="-128"/>
                <a:ea typeface="ＭＳ Ｐゴシック" panose="020B0600070205080204" pitchFamily="50" charset="-128"/>
              </a:rPr>
              <a:t>（湿度と気流を加味した暑さ指数</a:t>
            </a:r>
            <a:r>
              <a:rPr kumimoji="1" lang="en-US" altLang="ja-JP" sz="2800" dirty="0">
                <a:latin typeface="ＭＳ Ｐゴシック" panose="020B0600070205080204" pitchFamily="50" charset="-128"/>
                <a:ea typeface="ＭＳ Ｐゴシック" panose="020B0600070205080204" pitchFamily="50" charset="-128"/>
              </a:rPr>
              <a:t>WBGT</a:t>
            </a:r>
            <a:r>
              <a:rPr kumimoji="1" lang="ja-JP" altLang="en-US" sz="2800" dirty="0">
                <a:latin typeface="ＭＳ Ｐゴシック" panose="020B0600070205080204" pitchFamily="50" charset="-128"/>
                <a:ea typeface="ＭＳ Ｐゴシック" panose="020B0600070205080204" pitchFamily="50" charset="-128"/>
              </a:rPr>
              <a:t>の測定）</a:t>
            </a:r>
            <a:endParaRPr kumimoji="1" lang="ja-JP" altLang="en-US" sz="2800" dirty="0"/>
          </a:p>
        </p:txBody>
      </p:sp>
    </p:spTree>
    <p:extLst>
      <p:ext uri="{BB962C8B-B14F-4D97-AF65-F5344CB8AC3E}">
        <p14:creationId xmlns:p14="http://schemas.microsoft.com/office/powerpoint/2010/main" val="22574782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9B879-AE09-4747-2CD7-FB78433C7DC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5F777B0-B388-A733-69F6-657132935D30}"/>
              </a:ext>
            </a:extLst>
          </p:cNvPr>
          <p:cNvSpPr>
            <a:spLocks noGrp="1"/>
          </p:cNvSpPr>
          <p:nvPr>
            <p:ph type="title"/>
          </p:nvPr>
        </p:nvSpPr>
        <p:spPr>
          <a:xfrm>
            <a:off x="-1674" y="0"/>
            <a:ext cx="9144000" cy="620688"/>
          </a:xfrm>
          <a:solidFill>
            <a:srgbClr val="FFFF00"/>
          </a:solidFill>
        </p:spPr>
        <p:txBody>
          <a:bodyPr>
            <a:noAutofit/>
          </a:bodyPr>
          <a:lstStyle/>
          <a:p>
            <a:r>
              <a:rPr kumimoji="1" lang="ja-JP" altLang="en-US" sz="2800" dirty="0"/>
              <a:t>熱中症について職場の皆さんが心得ておく必要があること</a:t>
            </a:r>
          </a:p>
        </p:txBody>
      </p:sp>
      <p:sp>
        <p:nvSpPr>
          <p:cNvPr id="3" name="コンテンツ プレースホルダー 2">
            <a:extLst>
              <a:ext uri="{FF2B5EF4-FFF2-40B4-BE49-F238E27FC236}">
                <a16:creationId xmlns:a16="http://schemas.microsoft.com/office/drawing/2014/main" id="{B4A0B4E4-1B78-54B3-A72A-2BA3E8009F69}"/>
              </a:ext>
            </a:extLst>
          </p:cNvPr>
          <p:cNvSpPr>
            <a:spLocks noGrp="1"/>
          </p:cNvSpPr>
          <p:nvPr>
            <p:ph idx="1"/>
          </p:nvPr>
        </p:nvSpPr>
        <p:spPr>
          <a:xfrm>
            <a:off x="107504" y="637664"/>
            <a:ext cx="6192688" cy="6220336"/>
          </a:xfrm>
        </p:spPr>
        <p:txBody>
          <a:bodyPr>
            <a:normAutofit/>
          </a:bodyPr>
          <a:lstStyle/>
          <a:p>
            <a:pPr marL="0" indent="0">
              <a:buNone/>
            </a:pPr>
            <a:r>
              <a:rPr kumimoji="1" lang="ja-JP" altLang="en-US" sz="2800" dirty="0">
                <a:highlight>
                  <a:srgbClr val="00FFFF"/>
                </a:highlight>
              </a:rPr>
              <a:t>熱中症で救急車が来るまでの応急措置</a:t>
            </a:r>
            <a:endParaRPr kumimoji="1" lang="en-US" altLang="ja-JP" sz="2800" dirty="0">
              <a:highlight>
                <a:srgbClr val="00FFFF"/>
              </a:highlight>
            </a:endParaRPr>
          </a:p>
          <a:p>
            <a:pPr>
              <a:buFont typeface="Wingdings" panose="05000000000000000000" pitchFamily="2" charset="2"/>
              <a:buChar char="u"/>
            </a:pPr>
            <a:r>
              <a:rPr kumimoji="1" lang="ja-JP" altLang="en-US" sz="2800" dirty="0">
                <a:highlight>
                  <a:srgbClr val="FFFF00"/>
                </a:highlight>
              </a:rPr>
              <a:t>涼しい場所へ移す</a:t>
            </a:r>
            <a:br>
              <a:rPr lang="en-US" altLang="ja-JP" sz="2800" dirty="0"/>
            </a:br>
            <a:r>
              <a:rPr kumimoji="1" lang="ja-JP" altLang="en-US" sz="2800" dirty="0"/>
              <a:t>エアコンが効いている室内や風通しのよい日陰など、涼しい場所へ避難させる</a:t>
            </a:r>
            <a:endParaRPr kumimoji="1" lang="en-US" altLang="ja-JP" sz="2800" dirty="0"/>
          </a:p>
          <a:p>
            <a:pPr>
              <a:buFont typeface="Wingdings" panose="05000000000000000000" pitchFamily="2" charset="2"/>
              <a:buChar char="u"/>
            </a:pPr>
            <a:r>
              <a:rPr kumimoji="1" lang="ja-JP" altLang="en-US" sz="2800" dirty="0">
                <a:highlight>
                  <a:srgbClr val="FFFF00"/>
                </a:highlight>
              </a:rPr>
              <a:t>からだを冷やす</a:t>
            </a:r>
            <a:br>
              <a:rPr kumimoji="1" lang="en-US" altLang="ja-JP" sz="2800" dirty="0"/>
            </a:br>
            <a:r>
              <a:rPr kumimoji="1" lang="ja-JP" altLang="en-US" sz="2800" dirty="0"/>
              <a:t>衣服をゆるめ、からだを冷やす </a:t>
            </a:r>
            <a:br>
              <a:rPr kumimoji="1" lang="en-US" altLang="ja-JP" sz="2800" dirty="0"/>
            </a:br>
            <a:r>
              <a:rPr kumimoji="1" lang="en-US" altLang="ja-JP" sz="2800" dirty="0"/>
              <a:t>(</a:t>
            </a:r>
            <a:r>
              <a:rPr kumimoji="1" lang="ja-JP" altLang="en-US" sz="2800" dirty="0"/>
              <a:t>特に、首の周り、脇の下、足の付け根など</a:t>
            </a:r>
            <a:r>
              <a:rPr kumimoji="1" lang="en-US" altLang="ja-JP" sz="2800" dirty="0"/>
              <a:t>)</a:t>
            </a:r>
          </a:p>
          <a:p>
            <a:pPr>
              <a:buFont typeface="Wingdings" panose="05000000000000000000" pitchFamily="2" charset="2"/>
              <a:buChar char="u"/>
            </a:pPr>
            <a:r>
              <a:rPr kumimoji="1" lang="ja-JP" altLang="en-US" sz="2800" dirty="0">
                <a:highlight>
                  <a:srgbClr val="FFFF00"/>
                </a:highlight>
              </a:rPr>
              <a:t>水分補給</a:t>
            </a:r>
            <a:br>
              <a:rPr kumimoji="1" lang="en-US" altLang="ja-JP" sz="2800" dirty="0"/>
            </a:br>
            <a:r>
              <a:rPr kumimoji="1" lang="ja-JP" altLang="en-US" sz="2800" dirty="0"/>
              <a:t>経口補水液などを補給する</a:t>
            </a:r>
          </a:p>
          <a:p>
            <a:pPr marL="0" indent="0">
              <a:buNone/>
            </a:pPr>
            <a:endParaRPr kumimoji="1" lang="en-US" altLang="ja-JP" sz="2800" dirty="0"/>
          </a:p>
          <a:p>
            <a:pPr>
              <a:buFont typeface="Wingdings" panose="05000000000000000000" pitchFamily="2" charset="2"/>
              <a:buChar char="u"/>
            </a:pPr>
            <a:endParaRPr kumimoji="1" lang="ja-JP" altLang="en-US" sz="2800" dirty="0"/>
          </a:p>
        </p:txBody>
      </p:sp>
      <p:pic>
        <p:nvPicPr>
          <p:cNvPr id="5" name="図 4">
            <a:extLst>
              <a:ext uri="{FF2B5EF4-FFF2-40B4-BE49-F238E27FC236}">
                <a16:creationId xmlns:a16="http://schemas.microsoft.com/office/drawing/2014/main" id="{82CEC0A1-05BF-F657-ACE6-9587454ADDB8}"/>
              </a:ext>
            </a:extLst>
          </p:cNvPr>
          <p:cNvPicPr>
            <a:picLocks noChangeAspect="1"/>
          </p:cNvPicPr>
          <p:nvPr/>
        </p:nvPicPr>
        <p:blipFill>
          <a:blip r:embed="rId2"/>
          <a:stretch>
            <a:fillRect/>
          </a:stretch>
        </p:blipFill>
        <p:spPr>
          <a:xfrm>
            <a:off x="6863566" y="637664"/>
            <a:ext cx="1956344" cy="2215272"/>
          </a:xfrm>
          <a:prstGeom prst="rect">
            <a:avLst/>
          </a:prstGeom>
        </p:spPr>
      </p:pic>
      <p:pic>
        <p:nvPicPr>
          <p:cNvPr id="7" name="図 6">
            <a:extLst>
              <a:ext uri="{FF2B5EF4-FFF2-40B4-BE49-F238E27FC236}">
                <a16:creationId xmlns:a16="http://schemas.microsoft.com/office/drawing/2014/main" id="{A337EAA7-04F5-E35F-D736-B2B6758B3A50}"/>
              </a:ext>
            </a:extLst>
          </p:cNvPr>
          <p:cNvPicPr>
            <a:picLocks noChangeAspect="1"/>
          </p:cNvPicPr>
          <p:nvPr/>
        </p:nvPicPr>
        <p:blipFill>
          <a:blip r:embed="rId3"/>
          <a:stretch>
            <a:fillRect/>
          </a:stretch>
        </p:blipFill>
        <p:spPr>
          <a:xfrm>
            <a:off x="6972605" y="2785972"/>
            <a:ext cx="1847306" cy="2011179"/>
          </a:xfrm>
          <a:prstGeom prst="rect">
            <a:avLst/>
          </a:prstGeom>
        </p:spPr>
      </p:pic>
      <p:pic>
        <p:nvPicPr>
          <p:cNvPr id="9" name="図 8">
            <a:extLst>
              <a:ext uri="{FF2B5EF4-FFF2-40B4-BE49-F238E27FC236}">
                <a16:creationId xmlns:a16="http://schemas.microsoft.com/office/drawing/2014/main" id="{4E692B86-8F3C-397F-8C92-BEFABCFB07E1}"/>
              </a:ext>
            </a:extLst>
          </p:cNvPr>
          <p:cNvPicPr>
            <a:picLocks noChangeAspect="1"/>
          </p:cNvPicPr>
          <p:nvPr/>
        </p:nvPicPr>
        <p:blipFill>
          <a:blip r:embed="rId4"/>
          <a:stretch>
            <a:fillRect/>
          </a:stretch>
        </p:blipFill>
        <p:spPr>
          <a:xfrm>
            <a:off x="6972604" y="4797151"/>
            <a:ext cx="2063891" cy="1998887"/>
          </a:xfrm>
          <a:prstGeom prst="rect">
            <a:avLst/>
          </a:prstGeom>
        </p:spPr>
      </p:pic>
      <p:pic>
        <p:nvPicPr>
          <p:cNvPr id="11" name="図 10">
            <a:extLst>
              <a:ext uri="{FF2B5EF4-FFF2-40B4-BE49-F238E27FC236}">
                <a16:creationId xmlns:a16="http://schemas.microsoft.com/office/drawing/2014/main" id="{0CB72C73-05E1-ECE1-0B48-86CE8F239623}"/>
              </a:ext>
            </a:extLst>
          </p:cNvPr>
          <p:cNvPicPr>
            <a:picLocks noChangeAspect="1"/>
          </p:cNvPicPr>
          <p:nvPr/>
        </p:nvPicPr>
        <p:blipFill>
          <a:blip r:embed="rId5"/>
          <a:stretch>
            <a:fillRect/>
          </a:stretch>
        </p:blipFill>
        <p:spPr>
          <a:xfrm>
            <a:off x="4890758" y="4365104"/>
            <a:ext cx="1847306" cy="1847306"/>
          </a:xfrm>
          <a:prstGeom prst="rect">
            <a:avLst/>
          </a:prstGeom>
        </p:spPr>
      </p:pic>
    </p:spTree>
    <p:extLst>
      <p:ext uri="{BB962C8B-B14F-4D97-AF65-F5344CB8AC3E}">
        <p14:creationId xmlns:p14="http://schemas.microsoft.com/office/powerpoint/2010/main" val="20770150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CCDEDAC-CBAF-67FF-7A4D-01164F8581DA}"/>
              </a:ext>
            </a:extLst>
          </p:cNvPr>
          <p:cNvPicPr>
            <a:picLocks noChangeAspect="1"/>
          </p:cNvPicPr>
          <p:nvPr/>
        </p:nvPicPr>
        <p:blipFill>
          <a:blip r:embed="rId2"/>
          <a:stretch>
            <a:fillRect/>
          </a:stretch>
        </p:blipFill>
        <p:spPr>
          <a:xfrm>
            <a:off x="179512" y="447301"/>
            <a:ext cx="4283968" cy="5963398"/>
          </a:xfrm>
          <a:prstGeom prst="rect">
            <a:avLst/>
          </a:prstGeom>
        </p:spPr>
      </p:pic>
      <p:pic>
        <p:nvPicPr>
          <p:cNvPr id="4" name="図 3">
            <a:extLst>
              <a:ext uri="{FF2B5EF4-FFF2-40B4-BE49-F238E27FC236}">
                <a16:creationId xmlns:a16="http://schemas.microsoft.com/office/drawing/2014/main" id="{87AC81F9-C03A-9EE0-F4EE-99DC40452350}"/>
              </a:ext>
            </a:extLst>
          </p:cNvPr>
          <p:cNvPicPr>
            <a:picLocks noChangeAspect="1"/>
          </p:cNvPicPr>
          <p:nvPr/>
        </p:nvPicPr>
        <p:blipFill>
          <a:blip r:embed="rId3"/>
          <a:stretch>
            <a:fillRect/>
          </a:stretch>
        </p:blipFill>
        <p:spPr>
          <a:xfrm>
            <a:off x="4472585" y="0"/>
            <a:ext cx="4648912" cy="6525344"/>
          </a:xfrm>
          <a:prstGeom prst="rect">
            <a:avLst/>
          </a:prstGeom>
        </p:spPr>
      </p:pic>
    </p:spTree>
    <p:extLst>
      <p:ext uri="{BB962C8B-B14F-4D97-AF65-F5344CB8AC3E}">
        <p14:creationId xmlns:p14="http://schemas.microsoft.com/office/powerpoint/2010/main" val="304542704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2072</TotalTime>
  <Words>9758</Words>
  <Application>Microsoft Office PowerPoint</Application>
  <PresentationFormat>画面に合わせる (4:3)</PresentationFormat>
  <Paragraphs>526</Paragraphs>
  <Slides>96</Slides>
  <Notes>18</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96</vt:i4>
      </vt:variant>
    </vt:vector>
  </HeadingPairs>
  <TitlesOfParts>
    <vt:vector size="104" baseType="lpstr">
      <vt:lpstr>ＭＳ Ｐゴシック</vt:lpstr>
      <vt:lpstr>Noto Sans JP</vt:lpstr>
      <vt:lpstr>游明朝</vt:lpstr>
      <vt:lpstr>Arial</vt:lpstr>
      <vt:lpstr>Calibri</vt:lpstr>
      <vt:lpstr>Nirmala Text</vt:lpstr>
      <vt:lpstr>Wingdings</vt:lpstr>
      <vt:lpstr>Office ​​テーマ</vt:lpstr>
      <vt:lpstr>足場の歴史と法規制 2009平成21年6月1日労働安全衛生規則の一部改正 2015平成27年７月１日労働安全衛生規則の一部改正2024令和６年４月１日労働安全衛生規則の一部改正</vt:lpstr>
      <vt:lpstr>足場の歴史　　古代</vt:lpstr>
      <vt:lpstr>足場の歴史　　奈良時代　丸太足場</vt:lpstr>
      <vt:lpstr>足場の歴史　　奈良時代　丸太足場</vt:lpstr>
      <vt:lpstr>足場の歴史　　平安時代　丸太足場</vt:lpstr>
      <vt:lpstr>足場の歴史　　鎌倉時代　丸太足場</vt:lpstr>
      <vt:lpstr>足場の歴史　　江戸時代　丸太足場　</vt:lpstr>
      <vt:lpstr>足場の歴史　　江戸明治　丸太足場</vt:lpstr>
      <vt:lpstr>足場の歴史　　明治時代</vt:lpstr>
      <vt:lpstr>足場の歴史　　大正時代　丸太足場</vt:lpstr>
      <vt:lpstr>足場の歴史　　大正時代　丸太足場</vt:lpstr>
      <vt:lpstr>足場の歴史　　昭和戦前　鋼管足場へ</vt:lpstr>
      <vt:lpstr>足場の歴史　　昭和戦前　鋼管足場へ</vt:lpstr>
      <vt:lpstr>足場の歴史　　昭和戦前　丸太足場</vt:lpstr>
      <vt:lpstr>足場の歴史　昭和戦前　鋼管足場へ</vt:lpstr>
      <vt:lpstr>足場の歴史　　昭和戦前　鋼管足場へ</vt:lpstr>
      <vt:lpstr>足場の歴史　　昭和戦後　丸太足場</vt:lpstr>
      <vt:lpstr>足場の歴史　　昭和戦後　丸太足場</vt:lpstr>
      <vt:lpstr>足場の歴史　　昭和戦後　丸太足場</vt:lpstr>
      <vt:lpstr>足場の歴史　　昭和戦後</vt:lpstr>
      <vt:lpstr>足場の歴史　　昭和２０年代</vt:lpstr>
      <vt:lpstr>足場の歴史　　昭和戦後</vt:lpstr>
      <vt:lpstr>足場の歴史　　昭和２９年　鋼管足場へ</vt:lpstr>
      <vt:lpstr>足場の歴史　　昭和２７年　鋼管足場へ</vt:lpstr>
      <vt:lpstr>足場の歴史　　昭和２８年　鋼管足場へ</vt:lpstr>
      <vt:lpstr>足場の歴史　　昭和２９年　鋼管足場</vt:lpstr>
      <vt:lpstr>足場の歴史　　昭和２０年代</vt:lpstr>
      <vt:lpstr>足場の歴史　　昭和３０年　鋼管足場</vt:lpstr>
      <vt:lpstr>足場の歴史　　昭和３０年　枠組足場</vt:lpstr>
      <vt:lpstr>足場の歴史　　昭和３２年　鋼管足場</vt:lpstr>
      <vt:lpstr>足場の歴史　　昭和３３年　東京タワー　</vt:lpstr>
      <vt:lpstr>足場の歴史　　昭和３３年　東京タワー　</vt:lpstr>
      <vt:lpstr>足場の歴史　昭和34年法改正鋼管足場</vt:lpstr>
      <vt:lpstr>足場の歴史　　昭和34年法改正鋼管足場</vt:lpstr>
      <vt:lpstr>足場の歴史　　昭和34年法改正鋼管足場</vt:lpstr>
      <vt:lpstr>足場の歴史　　昭和34年法改正鋼管足場</vt:lpstr>
      <vt:lpstr>足場の歴史　　昭和34年法改正鋼管足場</vt:lpstr>
      <vt:lpstr>足場の歴史　　昭和34年法改正鋼管足場</vt:lpstr>
      <vt:lpstr>足場の歴史　　昭和戦後　鋼管足場の開発</vt:lpstr>
      <vt:lpstr>足場の歴史　　昭和戦後　鋼管足場の開発</vt:lpstr>
      <vt:lpstr>足場の歴史　　昭和５３年　倒壊事故</vt:lpstr>
      <vt:lpstr>足場の歴史　　平成１０年　足場倒壊事故</vt:lpstr>
      <vt:lpstr>足場の歴史　　平成２７年　足場倒壊事故</vt:lpstr>
      <vt:lpstr>足場の歴史　　昭和５４年　鋼管足場</vt:lpstr>
      <vt:lpstr>足場の歴史　　昭和戦後　鋼管足場</vt:lpstr>
      <vt:lpstr>足場の歴史　　昭和戦後　鋼管足場</vt:lpstr>
      <vt:lpstr>足場の歴史　　平成９年　特殊足場</vt:lpstr>
      <vt:lpstr>足場の歴史　　平成２１年　墜落防止 平成21年6月1日労働安全衛生規則の一部改正</vt:lpstr>
      <vt:lpstr>足場の歴史　　平成現代　墜落防止 2009平成21年6月1日労働安全衛生規則の一部改正</vt:lpstr>
      <vt:lpstr>足場の歴史　　平成21年法改正 2009平成21年6月1日労働安全衛生規則の一部改正</vt:lpstr>
      <vt:lpstr>足場の歴史　　平成21年法改正 2009平成21年6月1日労働安全衛生規則の一部改正</vt:lpstr>
      <vt:lpstr>足場の歴史　　平成21年法改正 2009平成21年6月1日労働安全衛生規則の一部改正</vt:lpstr>
      <vt:lpstr>足場の歴史　　平成21年法改正 2009平成21年6月1日労働安全衛生規則の一部改正</vt:lpstr>
      <vt:lpstr>足場の歴史　　平成27年法改正</vt:lpstr>
      <vt:lpstr>PowerPoint プレゼンテーション</vt:lpstr>
      <vt:lpstr>PowerPoint プレゼンテーション</vt:lpstr>
      <vt:lpstr>PowerPoint プレゼンテーション</vt:lpstr>
      <vt:lpstr>足場の歴史　　平成27年法改正 2015平成27年７月１日労働安全衛生規則の一部改正</vt:lpstr>
      <vt:lpstr>足場の歴史　　平成27年法改正 平成27年７月１日労働安全衛生規則の一部改正</vt:lpstr>
      <vt:lpstr>足場の歴史　　平成現代　鋼管足場 平成27年７月１日労働安全衛生規則の一部改正</vt:lpstr>
      <vt:lpstr>足場の歴史　　平成27年法改正</vt:lpstr>
      <vt:lpstr>足場の歴史　　平成27年法改正</vt:lpstr>
      <vt:lpstr>足場の歴史　　平成２４年　特殊足場</vt:lpstr>
      <vt:lpstr>足場の歴史　　平成２４年　特殊足場</vt:lpstr>
      <vt:lpstr>足場の歴史　　平成２４年　特殊足場</vt:lpstr>
      <vt:lpstr>足場の歴史　　平成２４年　特殊足場</vt:lpstr>
      <vt:lpstr>足場の歴史　　平成２４年　特殊足場</vt:lpstr>
      <vt:lpstr>足場の歴史　　平成２４年　特殊足場</vt:lpstr>
      <vt:lpstr>足場の歴史　　平成２４年　特殊足場</vt:lpstr>
      <vt:lpstr>足場の歴史　　平成２４年　特殊足場</vt:lpstr>
      <vt:lpstr>足場の歴史　　平成２４年　特殊足場</vt:lpstr>
      <vt:lpstr>足場の歴史　　令和6年　法改正</vt:lpstr>
      <vt:lpstr>足場の歴史　　令和6年　法改正</vt:lpstr>
      <vt:lpstr>足場の歴史　　令和6年　法改正</vt:lpstr>
      <vt:lpstr>足場の歴史　　令和6年　法改正</vt:lpstr>
      <vt:lpstr>足場の歴史　　令和6年　法改正</vt:lpstr>
      <vt:lpstr>PowerPoint プレゼンテーション</vt:lpstr>
      <vt:lpstr>足場の歴史　　令和6年　法改正</vt:lpstr>
      <vt:lpstr>一人親方・個人事業者の保護規制　 令和５年６年</vt:lpstr>
      <vt:lpstr>PowerPoint プレゼンテーション</vt:lpstr>
      <vt:lpstr>建設アスベスト訴訟に関する最高裁判決等を踏まえた対応について 令和３年10月11日　　厚生労働省労働基準局安全衛生部</vt:lpstr>
      <vt:lpstr>PowerPoint プレゼンテーション</vt:lpstr>
      <vt:lpstr>労働安全衛生法令の令和5年改正</vt:lpstr>
      <vt:lpstr>労働安全衛生法令の令和5年改正</vt:lpstr>
      <vt:lpstr>労働安全衛生法令の令和6年改正</vt:lpstr>
      <vt:lpstr>労働安全衛生法令の令和6年改正</vt:lpstr>
      <vt:lpstr>労働安全衛生法令の令和6年改正</vt:lpstr>
      <vt:lpstr>労働安全衛生法令の令和6年改正</vt:lpstr>
      <vt:lpstr>労働安全衛生法令　令和6年の改正</vt:lpstr>
      <vt:lpstr>労働安全衛生法令の令和６年改正</vt:lpstr>
      <vt:lpstr>熱中症について職場の皆さんが心得ておく必要があること</vt:lpstr>
      <vt:lpstr>熱中症について職場の皆さんが心得ておく必要があること</vt:lpstr>
      <vt:lpstr>熱中症について職場の皆さんが心得ておく必要があること</vt:lpstr>
      <vt:lpstr>熱中症について職場の皆さんが心得ておく必要があること</vt:lpstr>
      <vt:lpstr>熱中症について職場の皆さんが心得ておく必要があること</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足場の歴史</dc:title>
  <dc:creator>nishisakams</dc:creator>
  <cp:lastModifiedBy>衛生管理者研究会 金沢労働基準協会</cp:lastModifiedBy>
  <cp:revision>73</cp:revision>
  <cp:lastPrinted>2025-09-16T04:14:59Z</cp:lastPrinted>
  <dcterms:created xsi:type="dcterms:W3CDTF">2015-08-15T02:06:49Z</dcterms:created>
  <dcterms:modified xsi:type="dcterms:W3CDTF">2025-09-16T07:37:49Z</dcterms:modified>
</cp:coreProperties>
</file>